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481" r:id="rId3"/>
    <p:sldId id="482" r:id="rId4"/>
    <p:sldId id="483" r:id="rId5"/>
    <p:sldId id="388" r:id="rId6"/>
    <p:sldId id="484" r:id="rId7"/>
    <p:sldId id="485" r:id="rId8"/>
    <p:sldId id="486" r:id="rId9"/>
    <p:sldId id="487" r:id="rId10"/>
    <p:sldId id="488" r:id="rId11"/>
    <p:sldId id="489" r:id="rId12"/>
    <p:sldId id="490" r:id="rId13"/>
    <p:sldId id="491" r:id="rId14"/>
    <p:sldId id="492" r:id="rId15"/>
    <p:sldId id="493" r:id="rId16"/>
    <p:sldId id="494" r:id="rId17"/>
    <p:sldId id="497" r:id="rId18"/>
    <p:sldId id="498" r:id="rId19"/>
    <p:sldId id="499" r:id="rId20"/>
    <p:sldId id="500" r:id="rId21"/>
    <p:sldId id="501" r:id="rId22"/>
    <p:sldId id="502" r:id="rId23"/>
    <p:sldId id="503" r:id="rId24"/>
    <p:sldId id="504" r:id="rId25"/>
    <p:sldId id="505" r:id="rId26"/>
    <p:sldId id="506" r:id="rId27"/>
    <p:sldId id="509" r:id="rId28"/>
    <p:sldId id="507" r:id="rId29"/>
    <p:sldId id="510" r:id="rId30"/>
    <p:sldId id="511" r:id="rId31"/>
    <p:sldId id="512" r:id="rId32"/>
    <p:sldId id="513" r:id="rId33"/>
    <p:sldId id="514" r:id="rId34"/>
    <p:sldId id="515" r:id="rId35"/>
    <p:sldId id="516" r:id="rId36"/>
    <p:sldId id="517" r:id="rId37"/>
    <p:sldId id="518" r:id="rId38"/>
    <p:sldId id="519" r:id="rId39"/>
    <p:sldId id="520" r:id="rId40"/>
    <p:sldId id="521" r:id="rId41"/>
    <p:sldId id="522" r:id="rId42"/>
    <p:sldId id="523" r:id="rId43"/>
    <p:sldId id="524" r:id="rId44"/>
    <p:sldId id="525" r:id="rId45"/>
    <p:sldId id="526" r:id="rId46"/>
    <p:sldId id="527" r:id="rId47"/>
    <p:sldId id="528" r:id="rId48"/>
    <p:sldId id="529" r:id="rId49"/>
    <p:sldId id="530" r:id="rId50"/>
    <p:sldId id="531" r:id="rId51"/>
    <p:sldId id="532" r:id="rId52"/>
    <p:sldId id="533" r:id="rId53"/>
    <p:sldId id="534" r:id="rId54"/>
    <p:sldId id="535" r:id="rId55"/>
    <p:sldId id="536" r:id="rId56"/>
    <p:sldId id="537" r:id="rId57"/>
    <p:sldId id="538" r:id="rId58"/>
    <p:sldId id="539" r:id="rId59"/>
    <p:sldId id="544" r:id="rId60"/>
    <p:sldId id="540" r:id="rId61"/>
    <p:sldId id="541" r:id="rId62"/>
    <p:sldId id="542" r:id="rId63"/>
    <p:sldId id="543" r:id="rId64"/>
    <p:sldId id="545" r:id="rId65"/>
    <p:sldId id="546" r:id="rId66"/>
    <p:sldId id="547" r:id="rId67"/>
    <p:sldId id="548" r:id="rId68"/>
    <p:sldId id="549" r:id="rId69"/>
    <p:sldId id="550" r:id="rId70"/>
    <p:sldId id="551" r:id="rId71"/>
    <p:sldId id="552" r:id="rId72"/>
    <p:sldId id="553" r:id="rId73"/>
    <p:sldId id="554" r:id="rId74"/>
    <p:sldId id="555" r:id="rId75"/>
    <p:sldId id="556" r:id="rId76"/>
    <p:sldId id="557" r:id="rId77"/>
    <p:sldId id="558" r:id="rId78"/>
    <p:sldId id="559" r:id="rId79"/>
    <p:sldId id="560" r:id="rId80"/>
    <p:sldId id="44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76014" autoAdjust="0"/>
  </p:normalViewPr>
  <p:slideViewPr>
    <p:cSldViewPr>
      <p:cViewPr varScale="1">
        <p:scale>
          <a:sx n="48" d="100"/>
          <a:sy n="48" d="100"/>
        </p:scale>
        <p:origin x="1080" y="53"/>
      </p:cViewPr>
      <p:guideLst>
        <p:guide orient="horz" pos="2160"/>
        <p:guide pos="2880"/>
      </p:guideLst>
    </p:cSldViewPr>
  </p:slideViewPr>
  <p:outlineViewPr>
    <p:cViewPr>
      <p:scale>
        <a:sx n="33" d="100"/>
        <a:sy n="33" d="100"/>
      </p:scale>
      <p:origin x="48" y="42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3F52C-D6F8-41DC-B3D5-E900130AB146}" type="datetimeFigureOut">
              <a:rPr lang="en-CA" smtClean="0"/>
              <a:t>2014-07-07</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76931-2989-4B77-93C7-B8D36531064C}" type="slidenum">
              <a:rPr lang="en-CA" smtClean="0"/>
              <a:t>‹#›</a:t>
            </a:fld>
            <a:endParaRPr lang="en-CA"/>
          </a:p>
        </p:txBody>
      </p:sp>
    </p:spTree>
    <p:extLst>
      <p:ext uri="{BB962C8B-B14F-4D97-AF65-F5344CB8AC3E}">
        <p14:creationId xmlns:p14="http://schemas.microsoft.com/office/powerpoint/2010/main" val="31661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asa-acae.com/wp/wp-content/uploads/2014/06/CASAJune5th-NewDataCostEducation.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concordia.ca/alumni-friends/cunews/offices/vpdersg/aar/2014/06/02/fundrise-is-concordiasfirstuniversitybasedcrowdfundingplatform.html" TargetMode="External"/><Relationship Id="rId5" Type="http://schemas.openxmlformats.org/officeDocument/2006/relationships/hyperlink" Target="http://www.downes.ca/feed/1390" TargetMode="External"/><Relationship Id="rId4" Type="http://schemas.openxmlformats.org/officeDocument/2006/relationships/hyperlink" Target="http://www.downes.ca/author/10108"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hronicle.com/article/College-Libraries-Push-Back-as/147085/?cid=at&amp;utm_source=at&amp;utm_medium=en"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www.downes.ca/feed/770" TargetMode="External"/><Relationship Id="rId4" Type="http://schemas.openxmlformats.org/officeDocument/2006/relationships/hyperlink" Target="http://www.downes.ca/author/1015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theguardian.com/science/2014/jun/16/universities-get-poor-value-academic-journal-publishing-firm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pnas.org/content/early/2014/06/11/1403006111" TargetMode="External"/><Relationship Id="rId5" Type="http://schemas.openxmlformats.org/officeDocument/2006/relationships/hyperlink" Target="http://www.downes.ca/feed/661" TargetMode="External"/><Relationship Id="rId4" Type="http://schemas.openxmlformats.org/officeDocument/2006/relationships/hyperlink" Target="http://www.downes.ca/author/10126"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imeshighereducation.co.uk/news/resignations-threat-over-taylor-and-francis-censorship/2013752.article" TargetMode="External"/><Relationship Id="rId7" Type="http://schemas.openxmlformats.org/officeDocument/2006/relationships/hyperlink" Target="http://www.metafilter.com/139731/Publisher-be-damned-From-price-gouging-to-the-open-road"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files.figshare.com/1521805/Publisher__be_damned_.pdf" TargetMode="External"/><Relationship Id="rId5" Type="http://schemas.openxmlformats.org/officeDocument/2006/relationships/hyperlink" Target="http://www.downes.ca/feed/726" TargetMode="External"/><Relationship Id="rId4" Type="http://schemas.openxmlformats.org/officeDocument/2006/relationships/hyperlink" Target="http://www.downes.ca/author/907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greyguide.isti.cnr.it/include/pisadeclarationmay2014.pdf"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www.greynet.org/" TargetMode="External"/><Relationship Id="rId5" Type="http://schemas.openxmlformats.org/officeDocument/2006/relationships/hyperlink" Target="http://www.downes.ca/feed/1416" TargetMode="External"/><Relationship Id="rId4" Type="http://schemas.openxmlformats.org/officeDocument/2006/relationships/hyperlink" Target="http://www.downes.ca/author/42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oynder.blogspot.ca/2014/06/the-subversive-proposal-at-20.html" TargetMode="External"/><Relationship Id="rId7" Type="http://schemas.openxmlformats.org/officeDocument/2006/relationships/hyperlink" Target="https://groups.google.com/forum/?hl=en#%21topic/bit.listserv.vpiej-l/BoKENhK0_0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downes.ca/feed/1060" TargetMode="External"/><Relationship Id="rId5" Type="http://schemas.openxmlformats.org/officeDocument/2006/relationships/hyperlink" Target="http://www.downes.ca/feed/1228" TargetMode="External"/><Relationship Id="rId4" Type="http://schemas.openxmlformats.org/officeDocument/2006/relationships/hyperlink" Target="http://www.downes.ca/author/1103"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poynder.blogspot.ca/2014/06/open-access-in-india-q-with-subbiah.html" TargetMode="External"/><Relationship Id="rId7" Type="http://schemas.openxmlformats.org/officeDocument/2006/relationships/hyperlink" Target="http://en.wikipedia.org/wiki/Subbiah_Arunachalam"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downes.ca/feed/1060" TargetMode="External"/><Relationship Id="rId5" Type="http://schemas.openxmlformats.org/officeDocument/2006/relationships/hyperlink" Target="http://www.downes.ca/feed/1228" TargetMode="External"/><Relationship Id="rId4" Type="http://schemas.openxmlformats.org/officeDocument/2006/relationships/hyperlink" Target="http://www.downes.ca/author/1103"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coursera.org/course/insidetheinternet" TargetMode="External"/><Relationship Id="rId3" Type="http://schemas.openxmlformats.org/officeDocument/2006/relationships/hyperlink" Target="http://en.wikipedia.org/wiki/History_of_the_World_Wide_Web" TargetMode="External"/><Relationship Id="rId7" Type="http://schemas.openxmlformats.org/officeDocument/2006/relationships/hyperlink" Target="https://archive.org/details/iuma-ahnu_nahki"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faculty.education.ufl.edu/Melzie/Distance/Virtual%20Summer%20School%20Project" TargetMode="External"/><Relationship Id="rId5" Type="http://schemas.openxmlformats.org/officeDocument/2006/relationships/hyperlink" Target="http://www.downes.ca/feed/156" TargetMode="External"/><Relationship Id="rId4" Type="http://schemas.openxmlformats.org/officeDocument/2006/relationships/hyperlink" Target="http://www.downes.ca/author/9078"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hackeducation.com/2014/06/22/ed-tech-patents/"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www.downes.ca/feed/639" TargetMode="External"/><Relationship Id="rId4" Type="http://schemas.openxmlformats.org/officeDocument/2006/relationships/hyperlink" Target="http://www.downes.ca/author/8084"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ired.co.uk/news/archive/2014-06/02/pi-trademark-usa"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robcottingham.ca/cartoon/archive/bye-bye-misappropriated-pi/" TargetMode="External"/><Relationship Id="rId5" Type="http://schemas.openxmlformats.org/officeDocument/2006/relationships/hyperlink" Target="http://www.downes.ca/feed/723" TargetMode="External"/><Relationship Id="rId4" Type="http://schemas.openxmlformats.org/officeDocument/2006/relationships/hyperlink" Target="http://www.downes.ca/author/1577"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wsletter.alt.ac.uk/2014/06/what-is-the-problem-for-which-moocs-are-the-solution/" TargetMode="External"/><Relationship Id="rId7" Type="http://schemas.openxmlformats.org/officeDocument/2006/relationships/hyperlink" Target="http://ioelondonblog.wordpress.com/2014/05/14/what-is-the-problem-for-which-moocs-are-the-solutio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unesdoc.unesco.org/images/0022/002256/225660e.pdf" TargetMode="External"/><Relationship Id="rId5" Type="http://schemas.openxmlformats.org/officeDocument/2006/relationships/hyperlink" Target="http://www.downes.ca/feed/40" TargetMode="External"/><Relationship Id="rId4" Type="http://schemas.openxmlformats.org/officeDocument/2006/relationships/hyperlink" Target="http://www.downes.ca/author/8154"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firstmonday.org/ojs/index.php/fm/article/view/4975/4089"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downes.ca/feed/846" TargetMode="External"/><Relationship Id="rId5" Type="http://schemas.openxmlformats.org/officeDocument/2006/relationships/hyperlink" Target="http://www.downes.ca/author/10111" TargetMode="External"/><Relationship Id="rId4" Type="http://schemas.openxmlformats.org/officeDocument/2006/relationships/hyperlink" Target="http://www.downes.ca/author/1011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blog.mozilla.org/blog/2014/05/14/drm-and-the-challenge-of-serving-user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downes.ca/feed/1374" TargetMode="External"/><Relationship Id="rId4" Type="http://schemas.openxmlformats.org/officeDocument/2006/relationships/hyperlink" Target="http://www.downes.ca/author/5957"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digitalnewsreport.org/" TargetMode="External"/><Relationship Id="rId7" Type="http://schemas.openxmlformats.org/officeDocument/2006/relationships/hyperlink" Target="http://www.theguardian.com/media/greenslade/2014/jun/12/digital-media-social-media"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foliomag.com/2014/survey-next-five-years-hold-major-revenue-shift-publishers#.U5nRaijijCs" TargetMode="External"/><Relationship Id="rId5" Type="http://schemas.openxmlformats.org/officeDocument/2006/relationships/hyperlink" Target="http://www.downes.ca/feed/688" TargetMode="External"/><Relationship Id="rId4" Type="http://schemas.openxmlformats.org/officeDocument/2006/relationships/hyperlink" Target="http://www.downes.ca/author/1012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bc.ca/asithappens/features/2014/06/06/university-of-alberta-president-salary-letter/" TargetMode="External"/><Relationship Id="rId7" Type="http://schemas.openxmlformats.org/officeDocument/2006/relationships/hyperlink" Target="http://www.insidehighered.com/news/2014/06/09/four-faculty-members-offer-job-share-presidents-duties-and-salar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edmontonjournal.com/news/edmonton/Four+academics+applying+share+role+University+Alberta/9916127/story.html" TargetMode="External"/><Relationship Id="rId5" Type="http://schemas.openxmlformats.org/officeDocument/2006/relationships/hyperlink" Target="http://www.downes.ca/feed/704" TargetMode="External"/><Relationship Id="rId4" Type="http://schemas.openxmlformats.org/officeDocument/2006/relationships/hyperlink" Target="http://www.downes.ca/author/10113"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terrya.edublogs.org/2014/04/23/greewich-connect-connects-with-us-on-a-number-of-level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conference.ocwconsortium.org/2014/wp-content/uploads/2014/02/Paper_30.pdf" TargetMode="External"/><Relationship Id="rId5" Type="http://schemas.openxmlformats.org/officeDocument/2006/relationships/hyperlink" Target="http://www.downes.ca/feed/565" TargetMode="External"/><Relationship Id="rId4" Type="http://schemas.openxmlformats.org/officeDocument/2006/relationships/hyperlink" Target="http://www.downes.ca/author/1003"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onybates.ca/2014/04/23/what-i-learned-from-the-open-textbook-summi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downes.ca/feed/1256" TargetMode="External"/><Relationship Id="rId5" Type="http://schemas.openxmlformats.org/officeDocument/2006/relationships/hyperlink" Target="http://www.downes.ca/feed/1263" TargetMode="External"/><Relationship Id="rId4" Type="http://schemas.openxmlformats.org/officeDocument/2006/relationships/hyperlink" Target="http://www.downes.ca/author/6906"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jhangiani.wordpress.com/2014/04/23/a-faculty-perspective-on-open-textbooks/" TargetMode="External"/><Relationship Id="rId7" Type="http://schemas.openxmlformats.org/officeDocument/2006/relationships/hyperlink" Target="http://www.downes.ca/post/62112"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downes.ca/feed/1331" TargetMode="External"/><Relationship Id="rId5" Type="http://schemas.openxmlformats.org/officeDocument/2006/relationships/hyperlink" Target="http://www.downes.ca/feed/1330" TargetMode="External"/><Relationship Id="rId4" Type="http://schemas.openxmlformats.org/officeDocument/2006/relationships/hyperlink" Target="http://www.downes.ca/author/9963"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bc.ca/news/canada/saskatoon/prof-robert-buckingham-fired-after-criticizing-saskatchewan-university-plan-1.2642637"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facebook.com/courosa/posts/552845457332" TargetMode="External"/><Relationship Id="rId5" Type="http://schemas.openxmlformats.org/officeDocument/2006/relationships/hyperlink" Target="http://www.thestarphoenix.com/health/University+Saskatchewan+fires+outspoken+dean+banned/9837701/story.html" TargetMode="External"/><Relationship Id="rId4" Type="http://schemas.openxmlformats.org/officeDocument/2006/relationships/hyperlink" Target="http://www.downes.ca/feed/70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rshahsofficehours.wordpress.com/2014/06/05/my-last-day-as-a-professor/"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downes.ca/feed/1395" TargetMode="External"/><Relationship Id="rId5" Type="http://schemas.openxmlformats.org/officeDocument/2006/relationships/hyperlink" Target="http://www.downes.ca/feed/1394" TargetMode="External"/><Relationship Id="rId4" Type="http://schemas.openxmlformats.org/officeDocument/2006/relationships/hyperlink" Target="http://www.downes.ca/author/1011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insidehighered.com/news/2014/05/01/collaboration-or-lack-thereof-behind-semester-online-collaps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966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publications.mcgill.ca/reporter/2014/06/seeding-is-believing-mcgill-launches-crowdfunding-platform/"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downes.ca/feed/1388" TargetMode="External"/><Relationship Id="rId4" Type="http://schemas.openxmlformats.org/officeDocument/2006/relationships/hyperlink" Target="http://www.downes.ca/author/10105"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ar-repositories.org/community/events/aligning-repository-networks-meeting-2014/" TargetMode="External"/><Relationship Id="rId7" Type="http://schemas.openxmlformats.org/officeDocument/2006/relationships/hyperlink" Target="https://www.coar-repositories.org/community/events/aligning-repository-networks-meeting-2014/communiqu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coar-repositories.org/files/Aligning-Repository-Networks-Meeting-Report.pdf" TargetMode="External"/><Relationship Id="rId5" Type="http://schemas.openxmlformats.org/officeDocument/2006/relationships/hyperlink" Target="http://www.downes.ca/feed/1337" TargetMode="External"/><Relationship Id="rId4" Type="http://schemas.openxmlformats.org/officeDocument/2006/relationships/hyperlink" Target="http://www.downes.ca/author/422"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rossdawsonblog.com/weblog/archives/2014/06/impact-open-data-government-economic-growth.html"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downes.ca/feed/1082" TargetMode="External"/><Relationship Id="rId4" Type="http://schemas.openxmlformats.org/officeDocument/2006/relationships/hyperlink" Target="http://www.downes.ca/author/4238"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teamopen.cc/thefutur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creativecommons.org/about/reform" TargetMode="External"/><Relationship Id="rId5" Type="http://schemas.openxmlformats.org/officeDocument/2006/relationships/hyperlink" Target="http://www.downes.ca/feed/674" TargetMode="External"/><Relationship Id="rId4" Type="http://schemas.openxmlformats.org/officeDocument/2006/relationships/hyperlink" Target="http://www.downes.ca/author/42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ergophiljournal.org/"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certaindoubts.com/first-issue-of-ergos/" TargetMode="External"/><Relationship Id="rId5" Type="http://schemas.openxmlformats.org/officeDocument/2006/relationships/hyperlink" Target="http://philosophymodsquad.wordpress.com/" TargetMode="External"/><Relationship Id="rId4" Type="http://schemas.openxmlformats.org/officeDocument/2006/relationships/hyperlink" Target="http://www.downes.ca/feed/137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learnqueen.blogspot.ca/2014/05/mini-lectures-using-learning-objects.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twitter.com/jclarey/status/464781795322781696" TargetMode="External"/><Relationship Id="rId5" Type="http://schemas.openxmlformats.org/officeDocument/2006/relationships/hyperlink" Target="http://www.downes.ca/feed/153" TargetMode="External"/><Relationship Id="rId4" Type="http://schemas.openxmlformats.org/officeDocument/2006/relationships/hyperlink" Target="http://www.downes.ca/author/1651"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blog.ted.com/2014/05/05/a-new-talk-sketched-daily-by-fan-stefani-bachetti/"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downes.ca/feed/1226" TargetMode="External"/><Relationship Id="rId4" Type="http://schemas.openxmlformats.org/officeDocument/2006/relationships/hyperlink" Target="http://www.downes.ca/author/1005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open.bccampus.ca/open-textbooks-toolkit/"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www.downes.ca/feed/1335" TargetMode="External"/><Relationship Id="rId4" Type="http://schemas.openxmlformats.org/officeDocument/2006/relationships/hyperlink" Target="http://www.downes.ca/author/422"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nogoodreason.typepad.co.uk/no_good_reason/2014/05/the-open-virus.html"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www.downes.ca/feed/509" TargetMode="External"/><Relationship Id="rId4" Type="http://schemas.openxmlformats.org/officeDocument/2006/relationships/hyperlink" Target="http://www.downes.ca/author/6151"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penedconsortium.org/"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conference.ocwconsortium.org/2014/" TargetMode="External"/><Relationship Id="rId5" Type="http://schemas.openxmlformats.org/officeDocument/2006/relationships/hyperlink" Target="http://www.downes.ca/feed/1338" TargetMode="External"/><Relationship Id="rId4" Type="http://schemas.openxmlformats.org/officeDocument/2006/relationships/hyperlink" Target="http://www.downes.ca/author/999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ytimes.com/2014/05/18/magazine/who-gets-to-graduat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downes.ca/feed/678" TargetMode="External"/><Relationship Id="rId4" Type="http://schemas.openxmlformats.org/officeDocument/2006/relationships/hyperlink" Target="http://www.downes.ca/author/10091"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acreelman.blogspot.ca/2014/06/norwegian-mooc-commission.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www.regjeringen.no/nn/dep/kd/Dokument/NOU-ar/2014/NOU-2014-5.html?id=762916&amp;WT.tsrc=epost&amp;WT.mc_id=epostvarsel_regjeringano" TargetMode="External"/><Relationship Id="rId5" Type="http://schemas.openxmlformats.org/officeDocument/2006/relationships/hyperlink" Target="http://www.downes.ca/feed/762" TargetMode="External"/><Relationship Id="rId4" Type="http://schemas.openxmlformats.org/officeDocument/2006/relationships/hyperlink" Target="http://www.downes.ca/author/9113"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hronicle.com/blogs/wiredcampus/online-upstarts-goal-mooc-lectures-that-go-viral/53539"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www.downes.ca/feed/504" TargetMode="External"/><Relationship Id="rId4" Type="http://schemas.openxmlformats.org/officeDocument/2006/relationships/hyperlink" Target="http://www.downes.ca/author/10150"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nypost.com/2013/05/14/rich-manhattan-moms-hire-handicapped-tour-guides-so-kids-can-cut-lines-at-disney-world/" TargetMode="External"/><Relationship Id="rId3" Type="http://schemas.openxmlformats.org/officeDocument/2006/relationships/hyperlink" Target="http://kidscreen.com/2014/04/24/why-disney-is-pushing-further-into-the-preschool-mobile-space/" TargetMode="External"/><Relationship Id="rId7" Type="http://schemas.openxmlformats.org/officeDocument/2006/relationships/hyperlink" Target="http://theweek.com/article/index/244284/girls-on-film-the-real-problem-with-the-disney-princess-brand"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archive.org/details/superman_otr" TargetMode="External"/><Relationship Id="rId5" Type="http://schemas.openxmlformats.org/officeDocument/2006/relationships/hyperlink" Target="http://www.downes.ca/feed/1336" TargetMode="External"/><Relationship Id="rId10" Type="http://schemas.openxmlformats.org/officeDocument/2006/relationships/hyperlink" Target="https://www.mediaed.org/assets/products/112/studyguide_112.pdf" TargetMode="External"/><Relationship Id="rId4" Type="http://schemas.openxmlformats.org/officeDocument/2006/relationships/hyperlink" Target="http://www.downes.ca/author/9984" TargetMode="External"/><Relationship Id="rId9" Type="http://schemas.openxmlformats.org/officeDocument/2006/relationships/hyperlink" Target="http://www.shakesville.com/2013/10/disney-markets-racism-to-children.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ducationoutrage.blogspot.ca/2014/06/stanford-decides-to-be-wal-mart-doesnt.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www.downes.ca/feed/1405" TargetMode="External"/><Relationship Id="rId4" Type="http://schemas.openxmlformats.org/officeDocument/2006/relationships/hyperlink" Target="http://www.downes.ca/author/4479"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news.stanford.edu/news/2012/february/stanford-undergraduate-tuition-020712.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cia.gov/library/publications/the-world-factbook/fields/2195.html" TargetMode="External"/><Relationship Id="rId4" Type="http://schemas.openxmlformats.org/officeDocument/2006/relationships/hyperlink" Target="http://www.census.gov/cgi-bin/broker"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www.insidehighered.com/news/2014/05/14/faculty-group-continues-anti-mooc-offensive" TargetMode="External"/><Relationship Id="rId3" Type="http://schemas.openxmlformats.org/officeDocument/2006/relationships/hyperlink" Target="http://campustechnology.com/articles/2014/05/13/are-moocs-a-moneymaking-scam-providers-challenged-to-substantiate-grandiose-claims.aspx" TargetMode="External"/><Relationship Id="rId7" Type="http://schemas.openxmlformats.org/officeDocument/2006/relationships/hyperlink" Target="http://futureofhighered.org/workingpapers/"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futureofhighered.org/" TargetMode="External"/><Relationship Id="rId5" Type="http://schemas.openxmlformats.org/officeDocument/2006/relationships/hyperlink" Target="http://www.downes.ca/feed/1052" TargetMode="External"/><Relationship Id="rId10" Type="http://schemas.openxmlformats.org/officeDocument/2006/relationships/hyperlink" Target="http://www.latimes.com/local/lanow/la-me-ln-college-review-20140513-story.html" TargetMode="External"/><Relationship Id="rId4" Type="http://schemas.openxmlformats.org/officeDocument/2006/relationships/hyperlink" Target="http://www.downes.ca/author/10071" TargetMode="External"/><Relationship Id="rId9" Type="http://schemas.openxmlformats.org/officeDocument/2006/relationships/hyperlink" Target="http://live.huffingtonpost.com/r/segment/online-education-the-next-bubble/537117ecfe344468a4000e13"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chronicle.com/blogs/wiredcampus/5-things-researchers-have-discovered-about-moocs/53585"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www.moocresearch.com/" TargetMode="External"/><Relationship Id="rId5" Type="http://schemas.openxmlformats.org/officeDocument/2006/relationships/hyperlink" Target="http://www.downes.ca/feed/504" TargetMode="External"/><Relationship Id="rId4" Type="http://schemas.openxmlformats.org/officeDocument/2006/relationships/hyperlink" Target="http://www.downes.ca/author/7355"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mfeldstein.com/partial-transcript-richard-levin-new-coursera-ceo-charlie-rose/"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charlierose.com/watch/60376535" TargetMode="External"/><Relationship Id="rId5" Type="http://schemas.openxmlformats.org/officeDocument/2006/relationships/hyperlink" Target="http://www.downes.ca/feed/156" TargetMode="External"/><Relationship Id="rId4" Type="http://schemas.openxmlformats.org/officeDocument/2006/relationships/hyperlink" Target="http://www.downes.ca/author/9078"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chronicle.com/blogs/wiredcampus/study-of-moocs-suggests-dropping-the-label-dropout/53421?cid=at&amp;utm_source=at&amp;utm_medium=en"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cs.stanford.edu/people/ashton/pubs/mooc-engagement-www2014.pdf" TargetMode="External"/><Relationship Id="rId5" Type="http://schemas.openxmlformats.org/officeDocument/2006/relationships/hyperlink" Target="http://www.downes.ca/feed/504" TargetMode="External"/><Relationship Id="rId4" Type="http://schemas.openxmlformats.org/officeDocument/2006/relationships/hyperlink" Target="http://www.downes.ca/author/10150"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insidehighered.com/blogs/higher-ed-beta/alexander-mooc-land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1009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bcse.org/wordpress/wp-content/uploads/2014/05/MOOCs_Expectations_and_Reality.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downes.ca/feed/1355" TargetMode="External"/><Relationship Id="rId5" Type="http://schemas.openxmlformats.org/officeDocument/2006/relationships/hyperlink" Target="http://www.downes.ca/author/10065" TargetMode="External"/><Relationship Id="rId4" Type="http://schemas.openxmlformats.org/officeDocument/2006/relationships/hyperlink" Target="http://www.downes.ca/author/10066"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mfeldstein.com/harvard-mit-learn-university-phoenix-analytics/"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downes.ca/feed/156" TargetMode="External"/><Relationship Id="rId4" Type="http://schemas.openxmlformats.org/officeDocument/2006/relationships/hyperlink" Target="http://www.downes.ca/author/9078" TargetMode="Externa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www.moocresearch.com/wp-content/uploads/2014/06/MOOC-Research-Initiative-Kellogg-9135-Final.pdf" TargetMode="External"/><Relationship Id="rId3" Type="http://schemas.openxmlformats.org/officeDocument/2006/relationships/hyperlink" Target="http://www.moocresearch.com/reports" TargetMode="External"/><Relationship Id="rId7" Type="http://schemas.openxmlformats.org/officeDocument/2006/relationships/hyperlink" Target="http://www.moocresearch.com/wp-content/uploads/2014/06/C9144_HAWKSEY_MOOCResearchInitiativeHawksey9144.pdf"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www.moocresearch.com/wp-content/uploads/2014/06/C9131_WELLER_MOOC-Research-Initiative-OU.pdf" TargetMode="External"/><Relationship Id="rId5" Type="http://schemas.openxmlformats.org/officeDocument/2006/relationships/hyperlink" Target="http://www.downes.ca/feed/212" TargetMode="External"/><Relationship Id="rId4" Type="http://schemas.openxmlformats.org/officeDocument/2006/relationships/hyperlink" Target="http://www.downes.ca/author/860" TargetMode="External"/><Relationship Id="rId9" Type="http://schemas.openxmlformats.org/officeDocument/2006/relationships/hyperlink" Target="http://www.elearnspace.org/blog/2014/06/06/new-mooc-data-analytics-learning/"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logs.hbr.org/2014/06/moocs-wont-replace-business-schools-theyll-diversify-them/" TargetMode="External"/><Relationship Id="rId7" Type="http://schemas.openxmlformats.org/officeDocument/2006/relationships/hyperlink" Target="http://www.downes.ca/feed/653"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downes.ca/author/10107" TargetMode="External"/><Relationship Id="rId5" Type="http://schemas.openxmlformats.org/officeDocument/2006/relationships/hyperlink" Target="http://www.downes.ca/author/9879" TargetMode="External"/><Relationship Id="rId4" Type="http://schemas.openxmlformats.org/officeDocument/2006/relationships/hyperlink" Target="http://www.downes.ca/author/9878"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chronicle.com/blogs/wiredcampus/conventional-online-higher-education-will-absorb-moocs-2-reports-say/52603?cid=at&amp;utm_source=at&amp;utm_medium=en" TargetMode="External"/><Relationship Id="rId7" Type="http://schemas.openxmlformats.org/officeDocument/2006/relationships/hyperlink" Target="http://cbcse.org/wordpress/wp-content/uploads/2014/05/MOOCs_Expectations_and_Reality.pdf"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bellwethereducation.org/policymakers_guide_to_moocs" TargetMode="External"/><Relationship Id="rId5" Type="http://schemas.openxmlformats.org/officeDocument/2006/relationships/hyperlink" Target="http://www.downes.ca/feed/504" TargetMode="External"/><Relationship Id="rId4" Type="http://schemas.openxmlformats.org/officeDocument/2006/relationships/hyperlink" Target="http://www.downes.ca/author/7355"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www.educause.edu/ero/article/value-moocs-early-adopter-universities" TargetMode="External"/><Relationship Id="rId3" Type="http://schemas.openxmlformats.org/officeDocument/2006/relationships/hyperlink" Target="http://mfeldstein.com/coursera-shifts-focus-impact-learners-reach-universities/" TargetMode="External"/><Relationship Id="rId7" Type="http://schemas.openxmlformats.org/officeDocument/2006/relationships/hyperlink" Target="http://cbcse.org/wordpress/wp-content/uploads/2014/05/MOOCs_Expectations_and_Reality.pdf"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chronicle.com/blogs/wiredcampus/coursera-chief-reach-of-teaching-will-define-great-universities/53445" TargetMode="External"/><Relationship Id="rId5" Type="http://schemas.openxmlformats.org/officeDocument/2006/relationships/hyperlink" Target="http://www.downes.ca/feed/156" TargetMode="External"/><Relationship Id="rId4" Type="http://schemas.openxmlformats.org/officeDocument/2006/relationships/hyperlink" Target="http://www.downes.ca/author/395"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voice.instructure.com/blog/bid/346982/Brilliance-struck-We-call-it-Canvas-Catalog" TargetMode="External"/><Relationship Id="rId7" Type="http://schemas.openxmlformats.org/officeDocument/2006/relationships/hyperlink" Target="http://www.downes.ca/schema/event/"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downes.ca/testeventsrss.xml" TargetMode="External"/><Relationship Id="rId5" Type="http://schemas.openxmlformats.org/officeDocument/2006/relationships/hyperlink" Target="http://www.downes.ca/feed/1378" TargetMode="External"/><Relationship Id="rId4" Type="http://schemas.openxmlformats.org/officeDocument/2006/relationships/hyperlink" Target="http://www.downes.ca/author/10098"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openeducationeuropa.eu/en/project/emma-0"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www.downes.ca/feed/1091" TargetMode="External"/><Relationship Id="rId4" Type="http://schemas.openxmlformats.org/officeDocument/2006/relationships/hyperlink" Target="http://www.downes.ca/author/422"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mfeldstein.com/unizin-threat-edx/"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mfeldstein.com/unizin-indiana-universitys-secret-new-learning-ecosystem-coalition/" TargetMode="External"/><Relationship Id="rId5" Type="http://schemas.openxmlformats.org/officeDocument/2006/relationships/hyperlink" Target="http://www.downes.ca/feed/156" TargetMode="External"/><Relationship Id="rId4" Type="http://schemas.openxmlformats.org/officeDocument/2006/relationships/hyperlink" Target="http://www.downes.ca/author/395"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bostonglobe.com/opinion/2014/05/09/moocs-disruption-only-beginning/S2VlsXpK6rzRx4DMrS4ADM/story.html"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www.downes.ca/feed/1354" TargetMode="External"/><Relationship Id="rId5" Type="http://schemas.openxmlformats.org/officeDocument/2006/relationships/hyperlink" Target="http://www.downes.ca/author/10063" TargetMode="External"/><Relationship Id="rId4" Type="http://schemas.openxmlformats.org/officeDocument/2006/relationships/hyperlink" Target="http://www.downes.ca/author/10062"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npr.org/blogs/ed/2014/05/29/316989869/the-future-of-online-ed-isnt-heading-where-you-expect"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knowledge.tt/" TargetMode="External"/><Relationship Id="rId5" Type="http://schemas.openxmlformats.org/officeDocument/2006/relationships/hyperlink" Target="http://www.downes.ca/feed/1377" TargetMode="External"/><Relationship Id="rId4" Type="http://schemas.openxmlformats.org/officeDocument/2006/relationships/hyperlink" Target="http://www.downes.ca/author/756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nsidehighered.com/news/2014/06/25/studies-offer-varying-perspectives-student-loan-crisis-and-value-college"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theawl.com/2014/06/that-big-study-about-how-the-student-debt-nightmare-is-in-your-head-its-garbage" TargetMode="External"/><Relationship Id="rId5" Type="http://schemas.openxmlformats.org/officeDocument/2006/relationships/hyperlink" Target="http://www.downes.ca/feed/269" TargetMode="External"/><Relationship Id="rId4" Type="http://schemas.openxmlformats.org/officeDocument/2006/relationships/hyperlink" Target="http://www.downes.ca/author/3284"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edugeekjournal.com/2014/05/04/designing-a-dual-layer-cmoocxmooc/"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www.downes.ca/feed/188" TargetMode="External"/><Relationship Id="rId4" Type="http://schemas.openxmlformats.org/officeDocument/2006/relationships/hyperlink" Target="http://www.downes.ca/author/7311"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edugeekjournal.com/2014/05/07/why-design-a-xmooc-cmooc-hybrid-ltca-theory/"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www.downes.ca/feed/188" TargetMode="External"/><Relationship Id="rId4" Type="http://schemas.openxmlformats.org/officeDocument/2006/relationships/hyperlink" Target="http://www.downes.ca/author/7311"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cogdogblog.com/2014/05/08/mesh-networks-of-people/" TargetMode="External"/><Relationship Id="rId7" Type="http://schemas.openxmlformats.org/officeDocument/2006/relationships/hyperlink" Target="http://cogdogblog.com/2014/05/07/crappy-rss-reader/"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cogdogblog.com/2014/05/07/take-on-flickr/" TargetMode="External"/><Relationship Id="rId5" Type="http://schemas.openxmlformats.org/officeDocument/2006/relationships/hyperlink" Target="http://www.downes.ca/feed/96" TargetMode="External"/><Relationship Id="rId4" Type="http://schemas.openxmlformats.org/officeDocument/2006/relationships/hyperlink" Target="http://www.downes.ca/author/1657"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ineducation.ca/ineducation/article/view/136"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www.downes.ca/feed/1362" TargetMode="External"/><Relationship Id="rId4" Type="http://schemas.openxmlformats.org/officeDocument/2006/relationships/hyperlink" Target="http://www.downes.ca/author/10077"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insidehighered.com/news/2014/06/10/study-finds-students-themselves-not-professors-lead-some-become-more-liberal-college"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3371"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jennymackness.wordpress.com/2014/06/24/principles-for-rhizomatic-thinking/"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www.downes.ca/author/7915" TargetMode="External"/></Relationships>
</file>

<file path=ppt/notesSlides/_rels/notesSlide66.xml.rels><?xml version="1.0" encoding="UTF-8" standalone="yes"?>
<Relationships xmlns="http://schemas.openxmlformats.org/package/2006/relationships"><Relationship Id="rId8" Type="http://schemas.openxmlformats.org/officeDocument/2006/relationships/hyperlink" Target="http://www.cog.brown.edu/courses/cg195/pdf_files/fall07/Simon%20and%20Newell%20(1971).pdf" TargetMode="External"/><Relationship Id="rId3" Type="http://schemas.openxmlformats.org/officeDocument/2006/relationships/hyperlink" Target="http://citeseerx.ist.psu.edu/viewdoc/download?doi=10.1.1.195.3584&amp;rep=rep1&amp;type=pdf" TargetMode="External"/><Relationship Id="rId7" Type="http://schemas.openxmlformats.org/officeDocument/2006/relationships/hyperlink" Target="http://www.ssc.wisc.edu/theoryatmadison/papers/ivwWhite.pdf"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ociology.columbia.edu/node/170" TargetMode="External"/><Relationship Id="rId5" Type="http://schemas.openxmlformats.org/officeDocument/2006/relationships/hyperlink" Target="http://www.downes.ca/feed/1352" TargetMode="External"/><Relationship Id="rId4" Type="http://schemas.openxmlformats.org/officeDocument/2006/relationships/hyperlink" Target="http://www.downes.ca/author/10059" TargetMode="External"/><Relationship Id="rId9" Type="http://schemas.openxmlformats.org/officeDocument/2006/relationships/hyperlink" Target="http://www.amazon.ca/Identity-Control-Structural-Theory-Social/dp/069100398X" TargetMode="Externa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iteseerx.ist.psu.edu/viewdoc/download?doi=10.1.1.130.1129&amp;rep=rep1&amp;type=pdf"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www.downes.ca/feed/1353" TargetMode="External"/><Relationship Id="rId4" Type="http://schemas.openxmlformats.org/officeDocument/2006/relationships/hyperlink" Target="http://www.downes.ca/author/10060" TargetMode="Externa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technologyreview.com/featuredstory/528226/neurosciences-new-toolbox/"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www.downes.ca/feed/681" TargetMode="External"/><Relationship Id="rId4" Type="http://schemas.openxmlformats.org/officeDocument/2006/relationships/hyperlink" Target="http://www.downes.ca/author/10132"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macleans.ca/society/health/bringing-mindfulness-to-the-school-curriculum/"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www.downes.ca/feed/1403" TargetMode="External"/><Relationship Id="rId4" Type="http://schemas.openxmlformats.org/officeDocument/2006/relationships/hyperlink" Target="http://www.downes.ca/author/1013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heglobeandmail.com/news/national/education/education-lab/more-money-wont-fix-need-for-change-in-education/article19309812/#dashboard/follow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downes.ca/feed/685" TargetMode="External"/><Relationship Id="rId5" Type="http://schemas.openxmlformats.org/officeDocument/2006/relationships/hyperlink" Target="http://www.downes.ca/feed/973" TargetMode="External"/><Relationship Id="rId4" Type="http://schemas.openxmlformats.org/officeDocument/2006/relationships/hyperlink" Target="http://www.downes.ca/author/10154"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mdvfunes.com/2014/05/25/the-psychology-of-open-on-wrestling-your-inner-mooc/"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cogdogblog.com/2014/05/25/on-the-road-with-mariana-funes-talking-about-ds106/" TargetMode="External"/><Relationship Id="rId5" Type="http://schemas.openxmlformats.org/officeDocument/2006/relationships/hyperlink" Target="http://www.downes.ca/feed/1369" TargetMode="External"/><Relationship Id="rId4" Type="http://schemas.openxmlformats.org/officeDocument/2006/relationships/hyperlink" Target="http://www.downes.ca/author/10090"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boardthing.com/"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www.downes.ca/feed/1370"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cogdogblog.com/2014/05/03/moocopoly-the-game/" TargetMode="External"/><Relationship Id="rId7" Type="http://schemas.openxmlformats.org/officeDocument/2006/relationships/hyperlink" Target="http://bradfrostweb.com/blog/post/monopoly-photoshop-template/"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tdc.ds106.us/tdc846/" TargetMode="External"/><Relationship Id="rId5" Type="http://schemas.openxmlformats.org/officeDocument/2006/relationships/hyperlink" Target="http://www.downes.ca/feed/96" TargetMode="External"/><Relationship Id="rId4" Type="http://schemas.openxmlformats.org/officeDocument/2006/relationships/hyperlink" Target="http://www.downes.ca/author/1657" TargetMode="External"/></Relationships>
</file>

<file path=ppt/notesSlides/_rels/notesSlide73.xml.rels><?xml version="1.0" encoding="UTF-8" standalone="yes"?>
<Relationships xmlns="http://schemas.openxmlformats.org/package/2006/relationships"><Relationship Id="rId8" Type="http://schemas.openxmlformats.org/officeDocument/2006/relationships/hyperlink" Target="http://www.dailydot.com/tags/darkmarket/" TargetMode="External"/><Relationship Id="rId3" Type="http://schemas.openxmlformats.org/officeDocument/2006/relationships/hyperlink" Target="http://www.dailydot.com/technology/decentralized-internet-future/" TargetMode="External"/><Relationship Id="rId7" Type="http://schemas.openxmlformats.org/officeDocument/2006/relationships/hyperlink" Target="http://www.dailydot.com/tags/bitcoin/" TargetMode="External"/><Relationship Id="rId2" Type="http://schemas.openxmlformats.org/officeDocument/2006/relationships/slide" Target="../slides/slide75.xml"/><Relationship Id="rId1" Type="http://schemas.openxmlformats.org/officeDocument/2006/relationships/notesMaster" Target="../notesMasters/notesMaster1.xml"/><Relationship Id="rId6" Type="http://schemas.openxmlformats.org/officeDocument/2006/relationships/hyperlink" Target="http://www.dailydot.com/tags/bittorrent/" TargetMode="External"/><Relationship Id="rId5" Type="http://schemas.openxmlformats.org/officeDocument/2006/relationships/hyperlink" Target="http://www.downes.ca/feed/1180" TargetMode="External"/><Relationship Id="rId4" Type="http://schemas.openxmlformats.org/officeDocument/2006/relationships/hyperlink" Target="http://www.downes.ca/author/10064" TargetMode="External"/><Relationship Id="rId9" Type="http://schemas.openxmlformats.org/officeDocument/2006/relationships/hyperlink" Target="http://maidsafe.net/" TargetMode="External"/></Relationships>
</file>

<file path=ppt/notesSlides/_rels/notesSlide74.xml.rels><?xml version="1.0" encoding="UTF-8" standalone="yes"?>
<Relationships xmlns="http://schemas.openxmlformats.org/package/2006/relationships"><Relationship Id="rId8" Type="http://schemas.openxmlformats.org/officeDocument/2006/relationships/hyperlink" Target="http://wtocenter.vn/tpp/tpps-investment-rules-harm-environment" TargetMode="External"/><Relationship Id="rId3" Type="http://schemas.openxmlformats.org/officeDocument/2006/relationships/hyperlink" Target="https://medium.com/p/7805f8049503" TargetMode="External"/><Relationship Id="rId7" Type="http://schemas.openxmlformats.org/officeDocument/2006/relationships/hyperlink" Target="http://www.engadget.com/2014/04/23/brazil-passes-internet-bill-of-rights/" TargetMode="External"/><Relationship Id="rId2" Type="http://schemas.openxmlformats.org/officeDocument/2006/relationships/slide" Target="../slides/slide76.xml"/><Relationship Id="rId1" Type="http://schemas.openxmlformats.org/officeDocument/2006/relationships/notesMaster" Target="../notesMasters/notesMaster1.xml"/><Relationship Id="rId6" Type="http://schemas.openxmlformats.org/officeDocument/2006/relationships/hyperlink" Target="https://www.fcc.gov/blog/setting-record-straight-fcc-s-open-internet-rules" TargetMode="External"/><Relationship Id="rId5" Type="http://schemas.openxmlformats.org/officeDocument/2006/relationships/hyperlink" Target="http://www.downes.ca/feed/1248" TargetMode="External"/><Relationship Id="rId10" Type="http://schemas.openxmlformats.org/officeDocument/2006/relationships/hyperlink" Target="http://www.hackeducation.com/2014/04/25/hack-education-weekly-news-4-25-2014/" TargetMode="External"/><Relationship Id="rId4" Type="http://schemas.openxmlformats.org/officeDocument/2006/relationships/hyperlink" Target="http://www.downes.ca/author/1912" TargetMode="External"/><Relationship Id="rId9" Type="http://schemas.openxmlformats.org/officeDocument/2006/relationships/hyperlink" Target="http://www.insidehighered.com/blogs/law-policy-and-it/fcc-net-neutrality-and-higher-education" TargetMode="Externa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openpolicynetwork.org/about/#join" TargetMode="External"/><Relationship Id="rId13" Type="http://schemas.openxmlformats.org/officeDocument/2006/relationships/hyperlink" Target="http://www.sparc.arl.org/blog/launch-open-policy-network" TargetMode="External"/><Relationship Id="rId3" Type="http://schemas.openxmlformats.org/officeDocument/2006/relationships/hyperlink" Target="http://openpolicynetwork.org/iol/#apply" TargetMode="External"/><Relationship Id="rId7" Type="http://schemas.openxmlformats.org/officeDocument/2006/relationships/hyperlink" Target="http://openpolicynetwork.org/iol/" TargetMode="External"/><Relationship Id="rId12" Type="http://schemas.openxmlformats.org/officeDocument/2006/relationships/hyperlink" Target="https://creativecommons.org/weblog/entry/42736" TargetMode="External"/><Relationship Id="rId2" Type="http://schemas.openxmlformats.org/officeDocument/2006/relationships/slide" Target="../slides/slide77.xml"/><Relationship Id="rId16" Type="http://schemas.openxmlformats.org/officeDocument/2006/relationships/hyperlink" Target="https://docs.google.com/document/d/1J4fsZi2sabwQKM8RQq-PzDhI2ugX7dRGvYHmyU7gZLc/edit" TargetMode="External"/><Relationship Id="rId1" Type="http://schemas.openxmlformats.org/officeDocument/2006/relationships/notesMaster" Target="../notesMasters/notesMaster1.xml"/><Relationship Id="rId6" Type="http://schemas.openxmlformats.org/officeDocument/2006/relationships/hyperlink" Target="http://openpolicynetwork.org/" TargetMode="External"/><Relationship Id="rId11" Type="http://schemas.openxmlformats.org/officeDocument/2006/relationships/hyperlink" Target="http://www.grundykiwanis.org/kiwanis_international_bylaws.htm" TargetMode="External"/><Relationship Id="rId5" Type="http://schemas.openxmlformats.org/officeDocument/2006/relationships/hyperlink" Target="http://openpolicynetwork.org/launch-of-the-open-policy-network/" TargetMode="External"/><Relationship Id="rId15" Type="http://schemas.openxmlformats.org/officeDocument/2006/relationships/hyperlink" Target="http://oeru.org/news/oer-foundation-joins-the-open-policy-network/" TargetMode="External"/><Relationship Id="rId10" Type="http://schemas.openxmlformats.org/officeDocument/2006/relationships/hyperlink" Target="http://staging.openpolicynetwork.org/resources/#workplan" TargetMode="External"/><Relationship Id="rId4" Type="http://schemas.openxmlformats.org/officeDocument/2006/relationships/hyperlink" Target="http://www.downes.ca/feed/1357" TargetMode="External"/><Relationship Id="rId9" Type="http://schemas.openxmlformats.org/officeDocument/2006/relationships/hyperlink" Target="http://staging.openpolicynetwork.org/about/#principles" TargetMode="External"/><Relationship Id="rId14" Type="http://schemas.openxmlformats.org/officeDocument/2006/relationships/hyperlink" Target="http://www.cetis.ac.uk/cetis-joins-open-policy-network/" TargetMode="Externa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oar-repositories.org/activities/advocacy-leadership/aligning-repository-networks-across-regions/statement-about-embargo-periods/"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www.downes.ca/feed/1337" TargetMode="External"/><Relationship Id="rId4" Type="http://schemas.openxmlformats.org/officeDocument/2006/relationships/hyperlink" Target="http://www.downes.ca/author/10068"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jarche.com/2014/05/a-world-of-pervasive-networks/"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www.downes.ca/author/2724"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usa.ca/2014/06/10/experiential-learning-opportunities-created-equa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www.downes.ca/feed/1397" TargetMode="External"/><Relationship Id="rId4" Type="http://schemas.openxmlformats.org/officeDocument/2006/relationships/hyperlink" Target="http://www.downes.ca/author/10119"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downes.ca/author/10144" TargetMode="External"/><Relationship Id="rId3" Type="http://schemas.openxmlformats.org/officeDocument/2006/relationships/hyperlink" Target="http://www.aft.org/pdfs/highered/BorrowingAgainstFuture0514.pdf" TargetMode="External"/><Relationship Id="rId7" Type="http://schemas.openxmlformats.org/officeDocument/2006/relationships/hyperlink" Target="http://www.downes.ca/author/10143"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downes.ca/author/10142" TargetMode="External"/><Relationship Id="rId5" Type="http://schemas.openxmlformats.org/officeDocument/2006/relationships/hyperlink" Target="http://www.downes.ca/author/10141" TargetMode="External"/><Relationship Id="rId10" Type="http://schemas.openxmlformats.org/officeDocument/2006/relationships/hyperlink" Target="http://www.downes.ca/feed/1408" TargetMode="External"/><Relationship Id="rId4" Type="http://schemas.openxmlformats.org/officeDocument/2006/relationships/hyperlink" Target="http://www.downes.ca/author/10140" TargetMode="External"/><Relationship Id="rId9" Type="http://schemas.openxmlformats.org/officeDocument/2006/relationships/hyperlink" Target="http://www.downes.ca/author/1014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solidFill>
                  <a:schemeClr val="accent1">
                    <a:lumMod val="75000"/>
                  </a:schemeClr>
                </a:solidFill>
              </a:rPr>
              <a:t>https://showtime.gre.ac.uk/index.php/ecentre/apt2014/schedConf/index</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As the concept of ‘open learning’ has grown it has posed an increasing challenge to educational institutions. First admissions were open, then educational resources were open and now whole courses are open. Proponents moreover are demanding not only that open learning be free of charge, but also that the resources and materials be open source – free for reuse by students and educators for their own purposes. This formed the basis for the original design of the Massive Open Online Course as a connected environment in which participants created and reused resources. In such a learning environment, the provision of education moves beyond the programmed delivery of instructional resources and tasks. Education is no longer ‘delivered’ (for free or otherwise) and instruction is no longer ‘designed’ in the traditional sense. Institutions are no longer at the centre of the ecosystem; their value propositions are challenged and new roles for professors and researchers must be found if they are to survive. In this talk Stephen Downes outlines the steps educational institutions must take to remain relevant: embracing the free and open sharing of knowledge and learning, underlining their key role as public institutions, and engagement in the lives and workplaces of people in the community.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a:t>
            </a:fld>
            <a:endParaRPr lang="en-CA"/>
          </a:p>
        </p:txBody>
      </p:sp>
    </p:spTree>
    <p:extLst>
      <p:ext uri="{BB962C8B-B14F-4D97-AF65-F5344CB8AC3E}">
        <p14:creationId xmlns:p14="http://schemas.microsoft.com/office/powerpoint/2010/main" val="357915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New Data Suggests the High Costs of Education is Hurting Families</a:t>
            </a:r>
            <a:r>
              <a:rPr lang="en-CA" dirty="0" smtClean="0">
                <a:effectLst/>
              </a:rPr>
              <a:t/>
            </a:r>
            <a:br>
              <a:rPr lang="en-CA" dirty="0" smtClean="0">
                <a:effectLst/>
              </a:rPr>
            </a:br>
            <a:r>
              <a:rPr lang="en-CA" dirty="0" smtClean="0">
                <a:hlinkClick r:id="rId4"/>
              </a:rPr>
              <a:t>Jonathan Champagne</a:t>
            </a:r>
            <a:r>
              <a:rPr lang="en-CA" dirty="0" smtClean="0">
                <a:effectLst/>
              </a:rPr>
              <a:t>, </a:t>
            </a:r>
            <a:r>
              <a:rPr lang="en-CA" dirty="0" smtClean="0">
                <a:hlinkClick r:id="rId5"/>
              </a:rPr>
              <a:t>Canadian Alliance of Student Associations</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survey from the Canadian Alliance of Student Associations, "The high cost of tuition and housing is not only straining  students’ budgets, but it is also requiring major sacrifices on the part of families." This is consistent with a steady stream of reports on the impact of the cost of education. This in large part explains why there is such a demand for effective open online learning. Related: </a:t>
            </a:r>
            <a:r>
              <a:rPr lang="en-CA" dirty="0" smtClean="0">
                <a:effectLst/>
                <a:hlinkClick r:id="rId6"/>
              </a:rPr>
              <a:t>another initiative</a:t>
            </a:r>
            <a:r>
              <a:rPr lang="en-CA" dirty="0" smtClean="0">
                <a:effectLst/>
              </a:rPr>
              <a:t> to </a:t>
            </a:r>
            <a:r>
              <a:rPr lang="en-CA" dirty="0" err="1" smtClean="0">
                <a:effectLst/>
              </a:rPr>
              <a:t>crowdfund</a:t>
            </a:r>
            <a:r>
              <a:rPr lang="en-CA" dirty="0" smtClean="0">
                <a:effectLst/>
              </a:rPr>
              <a:t> university projects and programs, in another </a:t>
            </a:r>
            <a:r>
              <a:rPr lang="en-CA" dirty="0" err="1" smtClean="0">
                <a:effectLst/>
              </a:rPr>
              <a:t>crowdfunding</a:t>
            </a:r>
            <a:r>
              <a:rPr lang="en-CA" dirty="0" smtClean="0">
                <a:effectLst/>
              </a:rPr>
              <a:t> silo.</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12</a:t>
            </a:fld>
            <a:endParaRPr lang="en-CA"/>
          </a:p>
        </p:txBody>
      </p:sp>
    </p:spTree>
    <p:extLst>
      <p:ext uri="{BB962C8B-B14F-4D97-AF65-F5344CB8AC3E}">
        <p14:creationId xmlns:p14="http://schemas.microsoft.com/office/powerpoint/2010/main" val="2101231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College Libraries Push Back as Publishers Raise Some E-Book Prices</a:t>
            </a:r>
            <a:r>
              <a:rPr lang="en-CA" dirty="0" smtClean="0">
                <a:effectLst/>
              </a:rPr>
              <a:t/>
            </a:r>
            <a:br>
              <a:rPr lang="en-CA" dirty="0" smtClean="0">
                <a:effectLst/>
              </a:rPr>
            </a:br>
            <a:r>
              <a:rPr lang="en-CA" dirty="0" err="1" smtClean="0">
                <a:hlinkClick r:id="rId4"/>
              </a:rPr>
              <a:t>Avi</a:t>
            </a:r>
            <a:r>
              <a:rPr lang="en-CA" dirty="0" smtClean="0">
                <a:hlinkClick r:id="rId4"/>
              </a:rPr>
              <a:t> </a:t>
            </a:r>
            <a:r>
              <a:rPr lang="en-CA" dirty="0" err="1" smtClean="0">
                <a:hlinkClick r:id="rId4"/>
              </a:rPr>
              <a:t>Wolfman-Arent</a:t>
            </a:r>
            <a:r>
              <a:rPr lang="en-CA" dirty="0" smtClean="0">
                <a:effectLst/>
              </a:rPr>
              <a:t>, </a:t>
            </a:r>
            <a:r>
              <a:rPr lang="en-CA" dirty="0" smtClean="0">
                <a:hlinkClick r:id="rId5"/>
              </a:rPr>
              <a:t>The Chronicle of Higher Education</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11 publishers are raising their prices all at the same time. "Publishers insist, however, that there was no conspiracy to raise prices and that the previous cost model for e-books wasn’t sustainable. 'We had absolutely no knowledge and we weren’t advised by the aggregator at all that other publishers were making a change at the same time,' says Rebecca </a:t>
            </a:r>
            <a:r>
              <a:rPr lang="en-CA" dirty="0" err="1" smtClean="0">
                <a:effectLst/>
              </a:rPr>
              <a:t>Seger</a:t>
            </a:r>
            <a:r>
              <a:rPr lang="en-CA" dirty="0" smtClean="0">
                <a:effectLst/>
              </a:rPr>
              <a:t>, director of institutional sales for the Americas at Oxford University Press." Not surprisingly, there is tension and mistrust between academic libraries and publishers.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13</a:t>
            </a:fld>
            <a:endParaRPr lang="en-CA"/>
          </a:p>
        </p:txBody>
      </p:sp>
    </p:spTree>
    <p:extLst>
      <p:ext uri="{BB962C8B-B14F-4D97-AF65-F5344CB8AC3E}">
        <p14:creationId xmlns:p14="http://schemas.microsoft.com/office/powerpoint/2010/main" val="2005867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Universities 'get poor value' from academic journal-publishing firms</a:t>
            </a:r>
            <a:r>
              <a:rPr lang="en-CA" dirty="0" smtClean="0">
                <a:effectLst/>
              </a:rPr>
              <a:t/>
            </a:r>
            <a:br>
              <a:rPr lang="en-CA" dirty="0" smtClean="0">
                <a:effectLst/>
              </a:rPr>
            </a:br>
            <a:r>
              <a:rPr lang="en-CA" dirty="0" smtClean="0">
                <a:hlinkClick r:id="rId4"/>
              </a:rPr>
              <a:t>Ian Sample</a:t>
            </a:r>
            <a:r>
              <a:rPr lang="en-CA" dirty="0" smtClean="0">
                <a:effectLst/>
              </a:rPr>
              <a:t>, </a:t>
            </a:r>
            <a:r>
              <a:rPr lang="en-CA" dirty="0" smtClean="0">
                <a:hlinkClick r:id="rId5"/>
              </a:rPr>
              <a:t>The Guardian</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we knew this, but the secrecy of subscription contracts prevented us from 'knowing' this (in any documented way). But now we have an analysis and "The analysis by a team of economists found that for leading universities, journals published by non-profit organisations were two to 10 times better value than those published by commercial companies, such as Elsevier, Springer, Sage, and Taylor &amp; Francis." I expect the very same is true of learning resources for students as well. Here is </a:t>
            </a:r>
            <a:r>
              <a:rPr lang="en-CA" dirty="0" smtClean="0">
                <a:effectLst/>
                <a:hlinkClick r:id="rId6"/>
              </a:rPr>
              <a:t>the study</a:t>
            </a:r>
            <a:r>
              <a:rPr lang="en-CA" dirty="0" smtClean="0">
                <a:effectLst/>
              </a:rPr>
              <a:t> the Guardian article is based on (might be behind a paywall where you live, </a:t>
            </a:r>
            <a:r>
              <a:rPr lang="en-CA" dirty="0" err="1" smtClean="0">
                <a:effectLst/>
              </a:rPr>
              <a:t>natch</a:t>
            </a:r>
            <a:r>
              <a:rPr lang="en-CA" dirty="0" smtClean="0">
                <a:effectLst/>
              </a:rPr>
              <a:t>).</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14</a:t>
            </a:fld>
            <a:endParaRPr lang="en-CA"/>
          </a:p>
        </p:txBody>
      </p:sp>
    </p:spTree>
    <p:extLst>
      <p:ext uri="{BB962C8B-B14F-4D97-AF65-F5344CB8AC3E}">
        <p14:creationId xmlns:p14="http://schemas.microsoft.com/office/powerpoint/2010/main" val="2813579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Resignations threat over Taylor &amp; Francis ‘censorship’</a:t>
            </a:r>
            <a:r>
              <a:rPr lang="en-CA" dirty="0" smtClean="0">
                <a:effectLst/>
              </a:rPr>
              <a:t/>
            </a:r>
            <a:br>
              <a:rPr lang="en-CA" dirty="0" smtClean="0">
                <a:effectLst/>
              </a:rPr>
            </a:br>
            <a:r>
              <a:rPr lang="en-CA" dirty="0" smtClean="0">
                <a:hlinkClick r:id="rId4"/>
              </a:rPr>
              <a:t>Paul Jump</a:t>
            </a:r>
            <a:r>
              <a:rPr lang="en-CA" dirty="0" smtClean="0">
                <a:effectLst/>
              </a:rPr>
              <a:t>, </a:t>
            </a:r>
            <a:r>
              <a:rPr lang="en-CA" dirty="0" smtClean="0">
                <a:hlinkClick r:id="rId5"/>
              </a:rPr>
              <a:t>Times Higher Education</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Another article that suggests publishers aren't simply benign purveyors of academic research, but rather have an interest and engagement in the outcome. Hence this academic paper, which was held back for months, published only after threats of mass resignation, and even then, only published with a large disclaimer stating "the accuracy of the Content should not be relied upon and should be independently verified with primary sources of information." The paper, drawing on an analogy with the music industry, points to excessively high profits taken by academic publishers, suggests that the ineffective Finch Report is mostly the result of industry lobbying, and recommends that academics take a lesson from the Grateful Dead and give their research away, an activity that would not only eliminate publisher profit but result in more, better and cheaper academic research. </a:t>
            </a:r>
            <a:r>
              <a:rPr lang="en-CA" dirty="0" smtClean="0">
                <a:effectLst/>
                <a:hlinkClick r:id="rId6"/>
              </a:rPr>
              <a:t>Here's the article</a:t>
            </a:r>
            <a:r>
              <a:rPr lang="en-CA" dirty="0" smtClean="0">
                <a:effectLst/>
              </a:rPr>
              <a:t> (13 page PDF). Related: </a:t>
            </a:r>
            <a:r>
              <a:rPr lang="en-CA" dirty="0" err="1" smtClean="0">
                <a:effectLst/>
                <a:hlinkClick r:id="rId7"/>
              </a:rPr>
              <a:t>Metafilter</a:t>
            </a:r>
            <a:r>
              <a:rPr lang="en-CA" dirty="0" smtClean="0">
                <a:effectLst/>
                <a:hlinkClick r:id="rId7"/>
              </a:rPr>
              <a:t> thread</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15</a:t>
            </a:fld>
            <a:endParaRPr lang="en-CA"/>
          </a:p>
        </p:txBody>
      </p:sp>
    </p:spTree>
    <p:extLst>
      <p:ext uri="{BB962C8B-B14F-4D97-AF65-F5344CB8AC3E}">
        <p14:creationId xmlns:p14="http://schemas.microsoft.com/office/powerpoint/2010/main" val="83518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Pisa Declaration on Policy Development for Grey Literature Resources</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err="1" smtClean="0">
                <a:hlinkClick r:id="rId5"/>
              </a:rPr>
              <a:t>GreyNet</a:t>
            </a:r>
            <a:r>
              <a:rPr lang="en-CA" dirty="0" smtClean="0">
                <a:hlinkClick r:id="rId5"/>
              </a:rPr>
              <a:t> International</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'Grey literature' is not my favourite term but it will do for now I guess. It includes "research and technical reports, briefings and reviews, evaluations, working papers, conference papers, theses, and multimedia content." In other words, just about every publication related to research that is not a formal academic publication. The Pisa Declaration referred to here is a "call for increased recognition of grey literature’s role and value by governments, academics and all stakeholders, particularly its importance for open access." I'm not sure why a declaration is needed for this but I can't say I disagree with it. I wish it didn't feel like marketing for the 'Grey Guide' report. More at </a:t>
            </a:r>
            <a:r>
              <a:rPr lang="en-CA" dirty="0" err="1" smtClean="0">
                <a:effectLst/>
                <a:hlinkClick r:id="rId6"/>
              </a:rPr>
              <a:t>GreyNet</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16</a:t>
            </a:fld>
            <a:endParaRPr lang="en-CA"/>
          </a:p>
        </p:txBody>
      </p:sp>
    </p:spTree>
    <p:extLst>
      <p:ext uri="{BB962C8B-B14F-4D97-AF65-F5344CB8AC3E}">
        <p14:creationId xmlns:p14="http://schemas.microsoft.com/office/powerpoint/2010/main" val="264317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Subversive Proposal at 20</a:t>
            </a:r>
            <a:r>
              <a:rPr lang="en-CA" dirty="0" smtClean="0">
                <a:effectLst/>
              </a:rPr>
              <a:t/>
            </a:r>
            <a:br>
              <a:rPr lang="en-CA" dirty="0" smtClean="0">
                <a:effectLst/>
              </a:rPr>
            </a:br>
            <a:r>
              <a:rPr lang="en-CA" dirty="0" smtClean="0">
                <a:hlinkClick r:id="rId4"/>
              </a:rPr>
              <a:t>Richard </a:t>
            </a:r>
            <a:r>
              <a:rPr lang="en-CA" dirty="0" err="1" smtClean="0">
                <a:hlinkClick r:id="rId4"/>
              </a:rPr>
              <a:t>Poynder</a:t>
            </a:r>
            <a:r>
              <a:rPr lang="en-CA" dirty="0" smtClean="0">
                <a:effectLst/>
              </a:rPr>
              <a:t>, </a:t>
            </a:r>
            <a:r>
              <a:rPr lang="en-CA" dirty="0" smtClean="0">
                <a:hlinkClick r:id="rId5"/>
              </a:rPr>
              <a:t>Open</a:t>
            </a:r>
            <a:r>
              <a:rPr lang="en-CA" dirty="0" smtClean="0">
                <a:effectLst/>
              </a:rPr>
              <a:t>, </a:t>
            </a:r>
            <a:r>
              <a:rPr lang="en-CA" dirty="0" smtClean="0">
                <a:hlinkClick r:id="rId6"/>
              </a:rPr>
              <a:t>Shut?</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It is really an idea for its time, I think. "Twenty years ago yesterday, cognitive scientist </a:t>
            </a:r>
            <a:r>
              <a:rPr lang="en-CA" dirty="0" err="1" smtClean="0">
                <a:effectLst/>
              </a:rPr>
              <a:t>Stevan</a:t>
            </a:r>
            <a:r>
              <a:rPr lang="en-CA" dirty="0" smtClean="0">
                <a:effectLst/>
              </a:rPr>
              <a:t> </a:t>
            </a:r>
            <a:r>
              <a:rPr lang="en-CA" dirty="0" err="1" smtClean="0">
                <a:effectLst/>
              </a:rPr>
              <a:t>Harnad</a:t>
            </a:r>
            <a:r>
              <a:rPr lang="en-CA" dirty="0" smtClean="0">
                <a:effectLst/>
              </a:rPr>
              <a:t> </a:t>
            </a:r>
            <a:r>
              <a:rPr lang="en-CA" dirty="0" smtClean="0">
                <a:effectLst/>
                <a:hlinkClick r:id="rId7"/>
              </a:rPr>
              <a:t>posted a message</a:t>
            </a:r>
            <a:r>
              <a:rPr lang="en-CA" dirty="0" smtClean="0">
                <a:effectLst/>
              </a:rPr>
              <a:t> on a mailing list, a message he headed “A Subversive Proposal”.... Today the Subversive Proposal is viewed as one of the seminal texts of the open access movement."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17</a:t>
            </a:fld>
            <a:endParaRPr lang="en-CA"/>
          </a:p>
        </p:txBody>
      </p:sp>
    </p:spTree>
    <p:extLst>
      <p:ext uri="{BB962C8B-B14F-4D97-AF65-F5344CB8AC3E}">
        <p14:creationId xmlns:p14="http://schemas.microsoft.com/office/powerpoint/2010/main" val="154868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Open Access in India: Q&amp;A with </a:t>
            </a:r>
            <a:r>
              <a:rPr lang="en-CA" b="1" dirty="0" err="1" smtClean="0">
                <a:effectLst/>
                <a:hlinkClick r:id="rId3"/>
              </a:rPr>
              <a:t>Subbiah</a:t>
            </a:r>
            <a:r>
              <a:rPr lang="en-CA" b="1" dirty="0" smtClean="0">
                <a:effectLst/>
                <a:hlinkClick r:id="rId3"/>
              </a:rPr>
              <a:t> </a:t>
            </a:r>
            <a:r>
              <a:rPr lang="en-CA" b="1" dirty="0" err="1" smtClean="0">
                <a:effectLst/>
                <a:hlinkClick r:id="rId3"/>
              </a:rPr>
              <a:t>Arunachalam</a:t>
            </a:r>
            <a:r>
              <a:rPr lang="en-CA" b="1" dirty="0" smtClean="0">
                <a:effectLst/>
                <a:hlinkClick r:id="rId3"/>
              </a:rPr>
              <a:t> </a:t>
            </a:r>
            <a:r>
              <a:rPr lang="en-CA" dirty="0" smtClean="0">
                <a:effectLst/>
              </a:rPr>
              <a:t/>
            </a:r>
            <a:br>
              <a:rPr lang="en-CA" dirty="0" smtClean="0">
                <a:effectLst/>
              </a:rPr>
            </a:br>
            <a:r>
              <a:rPr lang="en-CA" dirty="0" smtClean="0">
                <a:hlinkClick r:id="rId4"/>
              </a:rPr>
              <a:t>Richard </a:t>
            </a:r>
            <a:r>
              <a:rPr lang="en-CA" dirty="0" err="1" smtClean="0">
                <a:hlinkClick r:id="rId4"/>
              </a:rPr>
              <a:t>Poynder</a:t>
            </a:r>
            <a:r>
              <a:rPr lang="en-CA" dirty="0" smtClean="0">
                <a:effectLst/>
              </a:rPr>
              <a:t>, </a:t>
            </a:r>
            <a:r>
              <a:rPr lang="en-CA" dirty="0" smtClean="0">
                <a:hlinkClick r:id="rId5"/>
              </a:rPr>
              <a:t>Open</a:t>
            </a:r>
            <a:r>
              <a:rPr lang="en-CA" dirty="0" smtClean="0">
                <a:effectLst/>
              </a:rPr>
              <a:t>, </a:t>
            </a:r>
            <a:r>
              <a:rPr lang="en-CA" dirty="0" smtClean="0">
                <a:hlinkClick r:id="rId6"/>
              </a:rPr>
              <a:t>Shut?</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Credit where credit is due. "Today the world is awash with OA advocates," writes </a:t>
            </a:r>
            <a:r>
              <a:rPr lang="en-CA" dirty="0" err="1" smtClean="0">
                <a:effectLst/>
              </a:rPr>
              <a:t>Ricahrd</a:t>
            </a:r>
            <a:r>
              <a:rPr lang="en-CA" dirty="0" smtClean="0">
                <a:effectLst/>
              </a:rPr>
              <a:t> </a:t>
            </a:r>
            <a:r>
              <a:rPr lang="en-CA" dirty="0" err="1" smtClean="0">
                <a:effectLst/>
              </a:rPr>
              <a:t>Poynder</a:t>
            </a:r>
            <a:r>
              <a:rPr lang="en-CA" dirty="0" smtClean="0">
                <a:effectLst/>
              </a:rPr>
              <a:t>, "But it was not always thus." One of those early open access (OA) advocates in India was Chennai-based information scientist </a:t>
            </a:r>
            <a:r>
              <a:rPr lang="en-CA" dirty="0" err="1" smtClean="0">
                <a:effectLst/>
                <a:hlinkClick r:id="rId7"/>
              </a:rPr>
              <a:t>Subbiah</a:t>
            </a:r>
            <a:r>
              <a:rPr lang="en-CA" dirty="0" smtClean="0">
                <a:effectLst/>
                <a:hlinkClick r:id="rId7"/>
              </a:rPr>
              <a:t> </a:t>
            </a:r>
            <a:r>
              <a:rPr lang="en-CA" dirty="0" err="1" smtClean="0">
                <a:effectLst/>
                <a:hlinkClick r:id="rId7"/>
              </a:rPr>
              <a:t>Arunachalam</a:t>
            </a:r>
            <a:r>
              <a:rPr lang="en-CA" dirty="0" smtClean="0">
                <a:effectLst/>
              </a:rPr>
              <a:t>. "What drives </a:t>
            </a:r>
            <a:r>
              <a:rPr lang="en-CA" dirty="0" err="1" smtClean="0">
                <a:effectLst/>
              </a:rPr>
              <a:t>Arunachalam</a:t>
            </a:r>
            <a:r>
              <a:rPr lang="en-CA" dirty="0" smtClean="0">
                <a:effectLst/>
              </a:rPr>
              <a:t> is a firm belief that open access holds out the promise of a faster and more effective system for creating and sharing new knowledge, one, moreover, that will not discriminate against the developing world in the way the current subscription system does." Good interview and kudos to </a:t>
            </a:r>
            <a:r>
              <a:rPr lang="en-CA" dirty="0" err="1" smtClean="0">
                <a:effectLst/>
              </a:rPr>
              <a:t>Poynder</a:t>
            </a:r>
            <a:r>
              <a:rPr lang="en-CA" dirty="0" smtClean="0">
                <a:effectLst/>
              </a:rPr>
              <a:t> for making sure it's on the record.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18</a:t>
            </a:fld>
            <a:endParaRPr lang="en-CA"/>
          </a:p>
        </p:txBody>
      </p:sp>
    </p:spTree>
    <p:extLst>
      <p:ext uri="{BB962C8B-B14F-4D97-AF65-F5344CB8AC3E}">
        <p14:creationId xmlns:p14="http://schemas.microsoft.com/office/powerpoint/2010/main" val="175155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WWW-based online education turns 20 this summer</a:t>
            </a:r>
            <a:r>
              <a:rPr lang="en-CA" dirty="0" smtClean="0">
                <a:effectLst/>
              </a:rPr>
              <a:t/>
            </a:r>
            <a:br>
              <a:rPr lang="en-CA" dirty="0" smtClean="0">
                <a:effectLst/>
              </a:rPr>
            </a:br>
            <a:r>
              <a:rPr lang="en-CA" dirty="0" smtClean="0">
                <a:hlinkClick r:id="rId4"/>
              </a:rPr>
              <a:t>Phil Hill</a:t>
            </a:r>
            <a:r>
              <a:rPr lang="en-CA" dirty="0" smtClean="0">
                <a:effectLst/>
              </a:rPr>
              <a:t>, </a:t>
            </a:r>
            <a:r>
              <a:rPr lang="en-CA" dirty="0" smtClean="0">
                <a:hlinkClick r:id="rId5"/>
              </a:rPr>
              <a:t>e-Literate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Though the </a:t>
            </a:r>
            <a:r>
              <a:rPr lang="en-CA" dirty="0" smtClean="0">
                <a:effectLst/>
                <a:hlinkClick r:id="rId3"/>
              </a:rPr>
              <a:t>World Wide Web</a:t>
            </a:r>
            <a:r>
              <a:rPr lang="en-CA" dirty="0" smtClean="0">
                <a:effectLst/>
              </a:rPr>
              <a:t> publicly launched in 1991, it didn't really take off until the fall of 1993 and the invention of the graphical browser. This it became that 1994 marked the start of web-based courses, and hence, 2014 became the 20th anniversary of that event. My first website and first online course (on the logical fallacies) didn't appear until 1995 (gosh! I'm such a newbie) (in the years 1991-93 I was still working with educational MUDs; in the 1980s it was with Bulletin Board Services (BBSs). This post from Phil Hill is mainly a recreation of </a:t>
            </a:r>
            <a:r>
              <a:rPr lang="en-CA" dirty="0" smtClean="0">
                <a:effectLst/>
                <a:hlinkClick r:id="rId6"/>
              </a:rPr>
              <a:t>this paper by Marc </a:t>
            </a:r>
            <a:r>
              <a:rPr lang="en-CA" dirty="0" err="1" smtClean="0">
                <a:effectLst/>
                <a:hlinkClick r:id="rId6"/>
              </a:rPr>
              <a:t>Eisenstadt</a:t>
            </a:r>
            <a:r>
              <a:rPr lang="en-CA" dirty="0" smtClean="0">
                <a:effectLst/>
              </a:rPr>
              <a:t> describing the first web-based course, on Cognitive Psychology, offered to 12 students at the Open University. (</a:t>
            </a:r>
            <a:r>
              <a:rPr lang="en-CA" dirty="0" err="1" smtClean="0">
                <a:effectLst/>
              </a:rPr>
              <a:t>p.s.</a:t>
            </a:r>
            <a:r>
              <a:rPr lang="en-CA" dirty="0" smtClean="0">
                <a:effectLst/>
              </a:rPr>
              <a:t> this post is also notable for its links to the old </a:t>
            </a:r>
            <a:r>
              <a:rPr lang="en-CA" dirty="0" smtClean="0">
                <a:effectLst/>
                <a:hlinkClick r:id="rId7"/>
              </a:rPr>
              <a:t>Internet Underground Music Archive</a:t>
            </a:r>
            <a:r>
              <a:rPr lang="en-CA" dirty="0" smtClean="0">
                <a:effectLst/>
              </a:rPr>
              <a:t> and to Charles Severance's </a:t>
            </a:r>
            <a:r>
              <a:rPr lang="en-CA" dirty="0" smtClean="0">
                <a:effectLst/>
                <a:hlinkClick r:id="rId8"/>
              </a:rPr>
              <a:t>Internet History and Technology</a:t>
            </a:r>
            <a:r>
              <a:rPr lang="en-CA" dirty="0" smtClean="0">
                <a:effectLst/>
              </a:rPr>
              <a:t> course).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19</a:t>
            </a:fld>
            <a:endParaRPr lang="en-CA"/>
          </a:p>
        </p:txBody>
      </p:sp>
    </p:spTree>
    <p:extLst>
      <p:ext uri="{BB962C8B-B14F-4D97-AF65-F5344CB8AC3E}">
        <p14:creationId xmlns:p14="http://schemas.microsoft.com/office/powerpoint/2010/main" val="343917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The History of Ed-Tech via Patent Applications</a:t>
            </a:r>
            <a:r>
              <a:rPr lang="en-CA" dirty="0" smtClean="0">
                <a:effectLst/>
              </a:rPr>
              <a:t/>
            </a:r>
            <a:br>
              <a:rPr lang="en-CA" dirty="0" smtClean="0">
                <a:effectLst/>
              </a:rPr>
            </a:br>
            <a:r>
              <a:rPr lang="en-CA" dirty="0" smtClean="0">
                <a:hlinkClick r:id="rId4"/>
              </a:rPr>
              <a:t>Audrey Watters</a:t>
            </a:r>
            <a:r>
              <a:rPr lang="en-CA" dirty="0" smtClean="0">
                <a:effectLst/>
              </a:rPr>
              <a:t>, </a:t>
            </a:r>
            <a:r>
              <a:rPr lang="en-CA" dirty="0" smtClean="0">
                <a:hlinkClick r:id="rId5"/>
              </a:rPr>
              <a:t>Hack Education</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I once did a quick survey of how long it would take me to get completely caught up reading patent applications in just one area of </a:t>
            </a:r>
            <a:r>
              <a:rPr lang="en-CA" dirty="0" err="1" smtClean="0">
                <a:effectLst/>
              </a:rPr>
              <a:t>ed</a:t>
            </a:r>
            <a:r>
              <a:rPr lang="en-CA" dirty="0" smtClean="0">
                <a:effectLst/>
              </a:rPr>
              <a:t> tech. It would be, I discovered, several lifetimes. Calling it a 'patent thicket' is an understatement, by far. But this article is a fun read, picking up nine or so influential patents over the years, from the Skinner apparatus for teaching spelling (1866) to Blackboard's Internet-based education support system and methods (1999).</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20</a:t>
            </a:fld>
            <a:endParaRPr lang="en-CA"/>
          </a:p>
        </p:txBody>
      </p:sp>
    </p:spTree>
    <p:extLst>
      <p:ext uri="{BB962C8B-B14F-4D97-AF65-F5344CB8AC3E}">
        <p14:creationId xmlns:p14="http://schemas.microsoft.com/office/powerpoint/2010/main" val="289069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Man trademarks Pi, tries to cut out geeky T-shirt designers</a:t>
            </a:r>
            <a:r>
              <a:rPr lang="en-CA" dirty="0" smtClean="0">
                <a:effectLst/>
              </a:rPr>
              <a:t/>
            </a:r>
            <a:br>
              <a:rPr lang="en-CA" dirty="0" smtClean="0">
                <a:effectLst/>
              </a:rPr>
            </a:br>
            <a:r>
              <a:rPr lang="en-CA" dirty="0" smtClean="0">
                <a:hlinkClick r:id="rId4"/>
              </a:rPr>
              <a:t>Kevin </a:t>
            </a:r>
            <a:r>
              <a:rPr lang="en-CA" dirty="0" err="1" smtClean="0">
                <a:hlinkClick r:id="rId4"/>
              </a:rPr>
              <a:t>Poulsen</a:t>
            </a:r>
            <a:r>
              <a:rPr lang="en-CA" dirty="0" smtClean="0">
                <a:effectLst/>
              </a:rPr>
              <a:t>, </a:t>
            </a:r>
            <a:r>
              <a:rPr lang="en-CA" dirty="0" smtClean="0">
                <a:hlinkClick r:id="rId5"/>
              </a:rPr>
              <a:t>Wired</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I wish I could say that the headline is a joke, but it appears instead to be an all-too-real example of an IP regime gone off the rails. More power to those people ignoring the law and using PI for their own purposes. Oh yeah, and this whole business of using circles in your designs? </a:t>
            </a:r>
            <a:r>
              <a:rPr lang="en-CA" dirty="0" smtClean="0">
                <a:effectLst/>
                <a:hlinkClick r:id="rId6"/>
              </a:rPr>
              <a:t>Cease and desist</a:t>
            </a:r>
            <a:r>
              <a:rPr lang="en-CA" dirty="0" smtClean="0">
                <a:effectLst/>
              </a:rPr>
              <a:t>, I guess?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21</a:t>
            </a:fld>
            <a:endParaRPr lang="en-CA"/>
          </a:p>
        </p:txBody>
      </p:sp>
    </p:spTree>
    <p:extLst>
      <p:ext uri="{BB962C8B-B14F-4D97-AF65-F5344CB8AC3E}">
        <p14:creationId xmlns:p14="http://schemas.microsoft.com/office/powerpoint/2010/main" val="131511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What is the problem for which MOOCs are the solution?</a:t>
            </a:r>
            <a:r>
              <a:rPr lang="en-CA" dirty="0" smtClean="0">
                <a:effectLst/>
              </a:rPr>
              <a:t/>
            </a:r>
            <a:br>
              <a:rPr lang="en-CA" dirty="0" smtClean="0">
                <a:effectLst/>
              </a:rPr>
            </a:br>
            <a:r>
              <a:rPr lang="en-CA" dirty="0" smtClean="0">
                <a:hlinkClick r:id="rId4"/>
              </a:rPr>
              <a:t>Diana </a:t>
            </a:r>
            <a:r>
              <a:rPr lang="en-CA" dirty="0" err="1" smtClean="0">
                <a:hlinkClick r:id="rId4"/>
              </a:rPr>
              <a:t>Laurillard</a:t>
            </a:r>
            <a:r>
              <a:rPr lang="en-CA" dirty="0" smtClean="0">
                <a:effectLst/>
              </a:rPr>
              <a:t>, </a:t>
            </a:r>
            <a:r>
              <a:rPr lang="en-CA" dirty="0" smtClean="0">
                <a:hlinkClick r:id="rId5"/>
              </a:rPr>
              <a:t>ALT Online Newsletter</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Diana </a:t>
            </a:r>
            <a:r>
              <a:rPr lang="en-CA" dirty="0" err="1" smtClean="0">
                <a:effectLst/>
              </a:rPr>
              <a:t>Laurillard</a:t>
            </a:r>
            <a:r>
              <a:rPr lang="en-CA" dirty="0" smtClean="0">
                <a:effectLst/>
              </a:rPr>
              <a:t> offers the answer to the question in terms of what problems MOOCs </a:t>
            </a:r>
            <a:r>
              <a:rPr lang="en-CA" i="1" dirty="0" smtClean="0">
                <a:effectLst/>
              </a:rPr>
              <a:t>have</a:t>
            </a:r>
            <a:r>
              <a:rPr lang="en-CA" dirty="0" smtClean="0">
                <a:effectLst/>
              </a:rPr>
              <a:t> solved, which seems to be a bit of an odd way to address a nascent technology. "The problem MOOCs succeed in solving is: to provide free university teaching for highly qualified professionals." Well, yes. And that's the problem the internet had solved by 1990, and the web by 1999. But surely that's not the extent of the problem-solving being does by open online content and services. I have always intended open online learning so address issues of access. </a:t>
            </a:r>
            <a:r>
              <a:rPr lang="en-CA" dirty="0" err="1" smtClean="0">
                <a:effectLst/>
              </a:rPr>
              <a:t>Laurillard</a:t>
            </a:r>
            <a:r>
              <a:rPr lang="en-CA" dirty="0" smtClean="0">
                <a:effectLst/>
              </a:rPr>
              <a:t> writes, "by 2015 there will still be 53m children out of school... UNESCO estimates that </a:t>
            </a:r>
            <a:r>
              <a:rPr lang="en-CA" dirty="0" smtClean="0">
                <a:effectLst/>
                <a:hlinkClick r:id="rId6"/>
              </a:rPr>
              <a:t>we need 1,600,000 teachers</a:t>
            </a:r>
            <a:r>
              <a:rPr lang="en-CA" dirty="0" smtClean="0">
                <a:effectLst/>
              </a:rPr>
              <a:t> to achieve universal primary education." At $10K per teacher, that's an additional $16 billion in salaries; at $100K that's $160 billion. I see no sign anyone is prepared to pay this kind of money. So we need to address access in some other way than simply hiring teachers. Can MOOCs help here? Maybe. As </a:t>
            </a:r>
            <a:r>
              <a:rPr lang="en-CA" dirty="0" err="1" smtClean="0">
                <a:effectLst/>
              </a:rPr>
              <a:t>Laurillard</a:t>
            </a:r>
            <a:r>
              <a:rPr lang="en-CA" dirty="0" smtClean="0">
                <a:effectLst/>
              </a:rPr>
              <a:t> says, "If we are to have any hope of reaching our most ambitious educational goal of universal primary education, we have to find innovative ways of teaching." (</a:t>
            </a:r>
            <a:r>
              <a:rPr lang="en-CA" dirty="0" err="1" smtClean="0">
                <a:effectLst/>
              </a:rPr>
              <a:t>p.s.</a:t>
            </a:r>
            <a:r>
              <a:rPr lang="en-CA" dirty="0" smtClean="0">
                <a:effectLst/>
              </a:rPr>
              <a:t> - if you charge "even the modest cost of $49" </a:t>
            </a:r>
            <a:r>
              <a:rPr lang="en-CA" i="1" dirty="0" smtClean="0">
                <a:effectLst/>
              </a:rPr>
              <a:t>it's not a MOOC</a:t>
            </a:r>
            <a:r>
              <a:rPr lang="en-CA" dirty="0" smtClean="0">
                <a:effectLst/>
              </a:rPr>
              <a:t>).  (</a:t>
            </a:r>
            <a:r>
              <a:rPr lang="en-CA" dirty="0" err="1" smtClean="0">
                <a:effectLst/>
              </a:rPr>
              <a:t>p.p.s</a:t>
            </a:r>
            <a:r>
              <a:rPr lang="en-CA" dirty="0" smtClean="0">
                <a:effectLst/>
              </a:rPr>
              <a:t>. this was posted on the ALT newsletter today; previously posted at IOE London blog </a:t>
            </a:r>
            <a:r>
              <a:rPr lang="en-CA" dirty="0" smtClean="0">
                <a:effectLst/>
                <a:hlinkClick r:id="rId7"/>
              </a:rPr>
              <a:t>May 14</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a:t>
            </a:fld>
            <a:endParaRPr lang="en-CA"/>
          </a:p>
        </p:txBody>
      </p:sp>
    </p:spTree>
    <p:extLst>
      <p:ext uri="{BB962C8B-B14F-4D97-AF65-F5344CB8AC3E}">
        <p14:creationId xmlns:p14="http://schemas.microsoft.com/office/powerpoint/2010/main" val="751506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Enclosing the public domain: The restriction of public domain books in a digital environment</a:t>
            </a:r>
            <a:r>
              <a:rPr lang="en-CA" dirty="0" smtClean="0">
                <a:effectLst/>
              </a:rPr>
              <a:t/>
            </a:r>
            <a:br>
              <a:rPr lang="en-CA" dirty="0" smtClean="0">
                <a:effectLst/>
              </a:rPr>
            </a:br>
            <a:r>
              <a:rPr lang="en-CA" dirty="0" smtClean="0">
                <a:hlinkClick r:id="rId4"/>
              </a:rPr>
              <a:t>Alex Clark</a:t>
            </a:r>
            <a:r>
              <a:rPr lang="en-CA" dirty="0" smtClean="0">
                <a:effectLst/>
              </a:rPr>
              <a:t>, </a:t>
            </a:r>
            <a:r>
              <a:rPr lang="en-CA" dirty="0" smtClean="0">
                <a:hlinkClick r:id="rId5"/>
              </a:rPr>
              <a:t>Brenda </a:t>
            </a:r>
            <a:r>
              <a:rPr lang="en-CA" dirty="0" err="1" smtClean="0">
                <a:hlinkClick r:id="rId5"/>
              </a:rPr>
              <a:t>Chawner</a:t>
            </a:r>
            <a:r>
              <a:rPr lang="en-CA" dirty="0" smtClean="0">
                <a:effectLst/>
              </a:rPr>
              <a:t>, </a:t>
            </a:r>
            <a:r>
              <a:rPr lang="en-CA" dirty="0" smtClean="0">
                <a:hlinkClick r:id="rId6"/>
              </a:rPr>
              <a:t>First Monday</a:t>
            </a:r>
            <a:r>
              <a:rPr lang="en-CA" dirty="0" smtClean="0">
                <a:effectLst/>
              </a:rPr>
              <a:t>, Jun 09, 2014</a:t>
            </a:r>
            <a:br>
              <a:rPr lang="en-CA" dirty="0" smtClean="0">
                <a:effectLst/>
              </a:rPr>
            </a:br>
            <a:r>
              <a:rPr lang="en-CA" i="1" dirty="0" smtClean="0">
                <a:effectLst/>
              </a:rPr>
              <a:t>Commentary by Stephen Downes</a:t>
            </a:r>
            <a:r>
              <a:rPr lang="en-CA" dirty="0" smtClean="0">
                <a:effectLst/>
              </a:rPr>
              <a:t> </a:t>
            </a:r>
          </a:p>
          <a:p>
            <a:r>
              <a:rPr lang="en-CA" dirty="0" smtClean="0">
                <a:effectLst/>
              </a:rPr>
              <a:t>Picking up a longstanding discussion I've had with people about enclosure, here's a report from First Monday on how commercial publishers make you pay for resources even through they're free and in the public domain. "Using a sample of 100 pre–1890 New Zealand heritage books... of the 50 titles that had been digitized, only three were hosted by repositories that do not restrict any type of subsequent use. Furthermore, 48 percent (24) were subject to access restrictions." While legally readers may have the right to download and repost public domain works, terms of use make this difficult and risky, as policies are applied and penalties imposed without verification. "The widespread application of usage restrictions upon public domain books is characteristic of an online environment where user agreements and terms of service are ubiquitously imposed as a precondition to access content."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22</a:t>
            </a:fld>
            <a:endParaRPr lang="en-CA"/>
          </a:p>
        </p:txBody>
      </p:sp>
    </p:spTree>
    <p:extLst>
      <p:ext uri="{BB962C8B-B14F-4D97-AF65-F5344CB8AC3E}">
        <p14:creationId xmlns:p14="http://schemas.microsoft.com/office/powerpoint/2010/main" val="3026210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DRM and the Challenge of Serving Users</a:t>
            </a:r>
            <a:r>
              <a:rPr lang="en-CA" dirty="0" smtClean="0">
                <a:effectLst/>
              </a:rPr>
              <a:t/>
            </a:r>
            <a:br>
              <a:rPr lang="en-CA" dirty="0" smtClean="0">
                <a:effectLst/>
              </a:rPr>
            </a:br>
            <a:r>
              <a:rPr lang="en-CA" dirty="0" smtClean="0">
                <a:hlinkClick r:id="rId4"/>
              </a:rPr>
              <a:t>Mitchell</a:t>
            </a:r>
            <a:r>
              <a:rPr lang="en-CA" dirty="0" smtClean="0">
                <a:effectLst/>
              </a:rPr>
              <a:t>, </a:t>
            </a:r>
            <a:r>
              <a:rPr lang="en-CA" dirty="0" smtClean="0">
                <a:hlinkClick r:id="rId5"/>
              </a:rPr>
              <a:t>Mozilla Blog</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reason content companies have been creating their own browsers is to be able to implement in-browser digital rights management (DRM) instead of relying on plug-ins like Flash and Silverlight. Open source browsers, such as Mozilla's Firefox, have no such incentive. However, as the web moves toward built-in DRM, even the open source browsers find themselves having to fall in line. So we move one step closer to the closed web, where you surrender your identity, surrender your choices, and (most likely) pay for the privilege.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23</a:t>
            </a:fld>
            <a:endParaRPr lang="en-CA"/>
          </a:p>
        </p:txBody>
      </p:sp>
    </p:spTree>
    <p:extLst>
      <p:ext uri="{BB962C8B-B14F-4D97-AF65-F5344CB8AC3E}">
        <p14:creationId xmlns:p14="http://schemas.microsoft.com/office/powerpoint/2010/main" val="2591983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Digital News Report 2014</a:t>
            </a:r>
            <a:r>
              <a:rPr lang="en-CA" dirty="0" smtClean="0">
                <a:effectLst/>
              </a:rPr>
              <a:t/>
            </a:r>
            <a:br>
              <a:rPr lang="en-CA" dirty="0" smtClean="0">
                <a:effectLst/>
              </a:rPr>
            </a:br>
            <a:r>
              <a:rPr lang="en-CA" dirty="0" smtClean="0">
                <a:hlinkClick r:id="rId4"/>
              </a:rPr>
              <a:t>Nic Newman</a:t>
            </a:r>
            <a:r>
              <a:rPr lang="en-CA" dirty="0" smtClean="0">
                <a:effectLst/>
              </a:rPr>
              <a:t>, </a:t>
            </a:r>
            <a:r>
              <a:rPr lang="en-CA" dirty="0" smtClean="0">
                <a:hlinkClick r:id="rId5"/>
              </a:rPr>
              <a:t>Reuters</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The disruptions to news reporting caused by the internet and social media are just beginning, according to this report released by Reuters. Facebook is vital worldwide for news distribution, Twitter in the US, UK and Spain, and </a:t>
            </a:r>
            <a:r>
              <a:rPr lang="en-CA" dirty="0" err="1" smtClean="0">
                <a:effectLst/>
              </a:rPr>
              <a:t>WhatsApp</a:t>
            </a:r>
            <a:r>
              <a:rPr lang="en-CA" dirty="0" smtClean="0">
                <a:effectLst/>
              </a:rPr>
              <a:t> in many other parts of the world. Sharing is widespread in the US, Brazil and Spain (though much less so in the UK. So, in related news, we are seeing that the next five years will see a </a:t>
            </a:r>
            <a:r>
              <a:rPr lang="en-CA" dirty="0" smtClean="0">
                <a:effectLst/>
                <a:hlinkClick r:id="rId6"/>
              </a:rPr>
              <a:t>major revenue shift</a:t>
            </a:r>
            <a:r>
              <a:rPr lang="en-CA" dirty="0" smtClean="0">
                <a:effectLst/>
              </a:rPr>
              <a:t> for news agencies. This is </a:t>
            </a:r>
            <a:r>
              <a:rPr lang="en-CA" dirty="0" smtClean="0">
                <a:effectLst/>
                <a:hlinkClick r:id="rId7"/>
              </a:rPr>
              <a:t>especially relevant</a:t>
            </a:r>
            <a:r>
              <a:rPr lang="en-CA" dirty="0" smtClean="0">
                <a:effectLst/>
              </a:rPr>
              <a:t> given the reluctance of </a:t>
            </a:r>
            <a:r>
              <a:rPr lang="en-CA" dirty="0" err="1" smtClean="0">
                <a:effectLst/>
              </a:rPr>
              <a:t>pewople</a:t>
            </a:r>
            <a:r>
              <a:rPr lang="en-CA" dirty="0" smtClean="0">
                <a:effectLst/>
              </a:rPr>
              <a:t> to pay for news; "the report finds only a minority of people have paid for digital news in the last year (ranging from 7% in the UK to 11% in the US, 14% in Finland and 22% in Brazil)." As we found here in Moncton last week, a paywall during a crisis looks a lot like profiteering, not service to the community, which has always been the newspaper's core value.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24</a:t>
            </a:fld>
            <a:endParaRPr lang="en-CA"/>
          </a:p>
        </p:txBody>
      </p:sp>
    </p:spTree>
    <p:extLst>
      <p:ext uri="{BB962C8B-B14F-4D97-AF65-F5344CB8AC3E}">
        <p14:creationId xmlns:p14="http://schemas.microsoft.com/office/powerpoint/2010/main" val="1199963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Is a 400k salary too much for a university president? Four academics apply to share one lucrative U of Alberta position</a:t>
            </a:r>
            <a:r>
              <a:rPr lang="en-CA" dirty="0" smtClean="0">
                <a:effectLst/>
              </a:rPr>
              <a:t/>
            </a:r>
            <a:br>
              <a:rPr lang="en-CA" dirty="0" smtClean="0">
                <a:effectLst/>
              </a:rPr>
            </a:br>
            <a:r>
              <a:rPr lang="en-CA" dirty="0" smtClean="0">
                <a:hlinkClick r:id="rId4"/>
              </a:rPr>
              <a:t>As It Happens</a:t>
            </a:r>
            <a:r>
              <a:rPr lang="en-CA" dirty="0" smtClean="0">
                <a:effectLst/>
              </a:rPr>
              <a:t>, </a:t>
            </a:r>
            <a:r>
              <a:rPr lang="en-CA" dirty="0" smtClean="0">
                <a:hlinkClick r:id="rId5"/>
              </a:rPr>
              <a:t>CBC News</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A remarkable protest is being made at the University of Alberta. As the University searches for a new university president at a minimum $400K salary, at least 56 academics and staff have applied, all in groups of four. They write, "We believe that by job-sharing this position, we would be able to do a better job than any one person could do - and the salary is certainly ample enough to meet the needs of all four of us." It does raise the question of when a large salary starts being justified, and just represents greed. See also the </a:t>
            </a:r>
            <a:r>
              <a:rPr lang="en-CA" dirty="0" smtClean="0">
                <a:effectLst/>
                <a:hlinkClick r:id="rId6"/>
              </a:rPr>
              <a:t>Edmonton Journal</a:t>
            </a:r>
            <a:r>
              <a:rPr lang="en-CA" dirty="0" smtClean="0">
                <a:effectLst/>
              </a:rPr>
              <a:t> and </a:t>
            </a:r>
            <a:r>
              <a:rPr lang="en-CA" dirty="0" smtClean="0">
                <a:effectLst/>
                <a:hlinkClick r:id="rId7"/>
              </a:rPr>
              <a:t>Inside Higher Ed</a:t>
            </a:r>
            <a:r>
              <a:rPr lang="en-CA" dirty="0" smtClean="0">
                <a:effectLst/>
              </a:rPr>
              <a:t>. Via </a:t>
            </a:r>
            <a:r>
              <a:rPr lang="en-CA" dirty="0" err="1" smtClean="0">
                <a:effectLst/>
              </a:rPr>
              <a:t>Academica</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25</a:t>
            </a:fld>
            <a:endParaRPr lang="en-CA"/>
          </a:p>
        </p:txBody>
      </p:sp>
    </p:spTree>
    <p:extLst>
      <p:ext uri="{BB962C8B-B14F-4D97-AF65-F5344CB8AC3E}">
        <p14:creationId xmlns:p14="http://schemas.microsoft.com/office/powerpoint/2010/main" val="3268091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Greewich</a:t>
            </a:r>
            <a:r>
              <a:rPr lang="en-CA" b="1" dirty="0" smtClean="0">
                <a:effectLst/>
                <a:hlinkClick r:id="rId3"/>
              </a:rPr>
              <a:t> Connect connects with us on a number of levels</a:t>
            </a:r>
            <a:r>
              <a:rPr lang="en-CA" dirty="0" smtClean="0">
                <a:effectLst/>
              </a:rPr>
              <a:t/>
            </a:r>
            <a:br>
              <a:rPr lang="en-CA" dirty="0" smtClean="0">
                <a:effectLst/>
              </a:rPr>
            </a:br>
            <a:r>
              <a:rPr lang="en-CA" dirty="0" smtClean="0">
                <a:hlinkClick r:id="rId4"/>
              </a:rPr>
              <a:t>Terry Anderson</a:t>
            </a:r>
            <a:r>
              <a:rPr lang="en-CA" dirty="0" smtClean="0">
                <a:effectLst/>
              </a:rPr>
              <a:t>, </a:t>
            </a:r>
            <a:r>
              <a:rPr lang="en-CA" dirty="0" smtClean="0">
                <a:hlinkClick r:id="rId5"/>
              </a:rPr>
              <a:t>Virtual Canuck</a:t>
            </a:r>
            <a:r>
              <a:rPr lang="en-CA" dirty="0" smtClean="0">
                <a:effectLst/>
              </a:rPr>
              <a:t>, Apr 27, 2014</a:t>
            </a:r>
            <a:br>
              <a:rPr lang="en-CA" dirty="0" smtClean="0">
                <a:effectLst/>
              </a:rPr>
            </a:br>
            <a:r>
              <a:rPr lang="en-CA" i="1" dirty="0" smtClean="0">
                <a:effectLst/>
              </a:rPr>
              <a:t>Commentary by Stephen Downes</a:t>
            </a:r>
            <a:r>
              <a:rPr lang="en-CA" dirty="0" smtClean="0">
                <a:effectLst/>
              </a:rPr>
              <a:t> </a:t>
            </a:r>
          </a:p>
          <a:p>
            <a:r>
              <a:rPr lang="en-CA" dirty="0" smtClean="0">
                <a:effectLst/>
              </a:rPr>
              <a:t>Terry Anderson links to a </a:t>
            </a:r>
            <a:r>
              <a:rPr lang="en-CA" dirty="0" smtClean="0">
                <a:effectLst/>
                <a:hlinkClick r:id="rId6"/>
              </a:rPr>
              <a:t>recent conference paper</a:t>
            </a:r>
            <a:r>
              <a:rPr lang="en-CA" dirty="0" smtClean="0">
                <a:effectLst/>
              </a:rPr>
              <a:t> from the University of Greenwich about an initiative, similar to Athabasca Landing, "designed to induce a variety of open and social programs to the university teaching and learning communities." He reports obstacles similar to those encountered at Athabasca which sometimes "seem intractable." They are: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Resistance manifested itself as both an active form of change blocking and in more passive forms of intransigence</a:t>
            </a:r>
          </a:p>
          <a:p>
            <a:r>
              <a:rPr lang="en-CA" dirty="0" smtClean="0">
                <a:effectLst/>
              </a:rPr>
              <a:t/>
            </a:r>
            <a:br>
              <a:rPr lang="en-CA" dirty="0" smtClean="0">
                <a:effectLst/>
              </a:rPr>
            </a:br>
            <a:r>
              <a:rPr lang="en-CA" dirty="0" smtClean="0">
                <a:effectLst/>
              </a:rPr>
              <a:t>Governance itself became an activity rather than a means to implement activity</a:t>
            </a:r>
          </a:p>
          <a:p>
            <a:r>
              <a:rPr lang="en-CA" dirty="0" smtClean="0">
                <a:effectLst/>
              </a:rPr>
              <a:t/>
            </a:r>
            <a:br>
              <a:rPr lang="en-CA" dirty="0" smtClean="0">
                <a:effectLst/>
              </a:rPr>
            </a:br>
            <a:r>
              <a:rPr lang="en-CA" dirty="0" smtClean="0">
                <a:effectLst/>
              </a:rPr>
              <a:t>Sharing of resources and artifacts happened only on Moodle, which is a closed system</a:t>
            </a:r>
          </a:p>
          <a:p>
            <a:r>
              <a:rPr lang="en-CA" dirty="0" smtClean="0">
                <a:effectLst/>
              </a:rPr>
              <a:t/>
            </a:r>
            <a:br>
              <a:rPr lang="en-CA" dirty="0" smtClean="0">
                <a:effectLst/>
              </a:rPr>
            </a:br>
            <a:r>
              <a:rPr lang="en-CA" dirty="0" smtClean="0">
                <a:effectLst/>
              </a:rPr>
              <a:t>Academic staff felt they had no time to effectively learn about and embed open content</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Yeah. So much easier to just assign a $200 textbook and be done with it.</a:t>
            </a:r>
          </a:p>
          <a:p>
            <a:r>
              <a:rPr lang="en-CA" dirty="0" smtClean="0">
                <a:effectLst/>
              </a:rPr>
              <a:t>Total: 1609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26</a:t>
            </a:fld>
            <a:endParaRPr lang="en-CA"/>
          </a:p>
        </p:txBody>
      </p:sp>
    </p:spTree>
    <p:extLst>
      <p:ext uri="{BB962C8B-B14F-4D97-AF65-F5344CB8AC3E}">
        <p14:creationId xmlns:p14="http://schemas.microsoft.com/office/powerpoint/2010/main" val="2651677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What I learned from the Open Textbook Summit</a:t>
            </a:r>
            <a:r>
              <a:rPr lang="en-CA" dirty="0" smtClean="0">
                <a:effectLst/>
              </a:rPr>
              <a:t/>
            </a:r>
            <a:br>
              <a:rPr lang="en-CA" dirty="0" smtClean="0">
                <a:effectLst/>
              </a:rPr>
            </a:br>
            <a:r>
              <a:rPr lang="en-CA" dirty="0" smtClean="0">
                <a:hlinkClick r:id="rId4"/>
              </a:rPr>
              <a:t>Tony Bates</a:t>
            </a:r>
            <a:r>
              <a:rPr lang="en-CA" dirty="0" smtClean="0">
                <a:effectLst/>
              </a:rPr>
              <a:t>, </a:t>
            </a:r>
            <a:r>
              <a:rPr lang="en-CA" dirty="0" smtClean="0">
                <a:hlinkClick r:id="rId5"/>
              </a:rPr>
              <a:t>online learning</a:t>
            </a:r>
            <a:r>
              <a:rPr lang="en-CA" dirty="0" smtClean="0">
                <a:effectLst/>
              </a:rPr>
              <a:t>, </a:t>
            </a:r>
            <a:r>
              <a:rPr lang="en-CA" dirty="0" smtClean="0">
                <a:hlinkClick r:id="rId6"/>
              </a:rPr>
              <a:t>distance </a:t>
            </a:r>
            <a:r>
              <a:rPr lang="en-CA" dirty="0" err="1" smtClean="0">
                <a:hlinkClick r:id="rId6"/>
              </a:rPr>
              <a:t>edcuation</a:t>
            </a:r>
            <a:r>
              <a:rPr lang="en-CA" dirty="0" smtClean="0">
                <a:hlinkClick r:id="rId6"/>
              </a:rPr>
              <a:t> resources</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(The retired?) Tony Bates attended the Open Textbook summit and came away with five lessons, including this most important one: "Adoption by faculty and instructors remains a major challenge. Diane Salter from </a:t>
            </a:r>
            <a:r>
              <a:rPr lang="en-CA" dirty="0" err="1" smtClean="0">
                <a:effectLst/>
              </a:rPr>
              <a:t>Kwantlen</a:t>
            </a:r>
            <a:r>
              <a:rPr lang="en-CA" dirty="0" smtClean="0">
                <a:effectLst/>
              </a:rPr>
              <a:t> Polytechnic University stated that there needs to be an institutional strategy for open textbooks and open educational resources, to raise awareness and get buy-in from faculty." I've had commentators (</a:t>
            </a:r>
            <a:r>
              <a:rPr lang="en-CA" dirty="0" err="1" smtClean="0">
                <a:effectLst/>
              </a:rPr>
              <a:t>eg</a:t>
            </a:r>
            <a:r>
              <a:rPr lang="en-CA" dirty="0" smtClean="0">
                <a:effectLst/>
              </a:rPr>
              <a:t>. Jonathan Rees (who has otherwise been very nice to me)) wonder aloud in the past why I sometimes appear so hostile to professors. Well, this sort of thing gets my goat - the overwhelming evidence that the professors don't care, not about student costs, not about institutional costs, not about anything, apparently, except their role as the leaders of academia.</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27</a:t>
            </a:fld>
            <a:endParaRPr lang="en-CA"/>
          </a:p>
        </p:txBody>
      </p:sp>
    </p:spTree>
    <p:extLst>
      <p:ext uri="{BB962C8B-B14F-4D97-AF65-F5344CB8AC3E}">
        <p14:creationId xmlns:p14="http://schemas.microsoft.com/office/powerpoint/2010/main" val="1495446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 Faculty Perspective on Open Textbooks</a:t>
            </a:r>
            <a:r>
              <a:rPr lang="en-CA" dirty="0" smtClean="0">
                <a:effectLst/>
              </a:rPr>
              <a:t/>
            </a:r>
            <a:br>
              <a:rPr lang="en-CA" dirty="0" smtClean="0">
                <a:effectLst/>
              </a:rPr>
            </a:br>
            <a:r>
              <a:rPr lang="en-CA" dirty="0" smtClean="0">
                <a:hlinkClick r:id="rId4"/>
              </a:rPr>
              <a:t>Rajiv </a:t>
            </a:r>
            <a:r>
              <a:rPr lang="en-CA" dirty="0" err="1" smtClean="0">
                <a:hlinkClick r:id="rId4"/>
              </a:rPr>
              <a:t>Jhangiani</a:t>
            </a:r>
            <a:r>
              <a:rPr lang="en-CA" dirty="0" smtClean="0">
                <a:effectLst/>
              </a:rPr>
              <a:t>, </a:t>
            </a:r>
            <a:r>
              <a:rPr lang="en-CA" dirty="0" smtClean="0">
                <a:hlinkClick r:id="rId5"/>
              </a:rPr>
              <a:t>Psych prof</a:t>
            </a:r>
            <a:r>
              <a:rPr lang="en-CA" dirty="0" smtClean="0">
                <a:effectLst/>
              </a:rPr>
              <a:t>, </a:t>
            </a:r>
            <a:r>
              <a:rPr lang="en-CA" dirty="0" smtClean="0">
                <a:hlinkClick r:id="rId6"/>
              </a:rPr>
              <a:t>living the dream</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Thanks to a comment from Clint Lalonde on the </a:t>
            </a:r>
            <a:r>
              <a:rPr lang="en-CA" dirty="0" smtClean="0">
                <a:effectLst/>
                <a:hlinkClick r:id="rId7"/>
              </a:rPr>
              <a:t>previous item</a:t>
            </a:r>
            <a:r>
              <a:rPr lang="en-CA" dirty="0" smtClean="0">
                <a:effectLst/>
              </a:rPr>
              <a:t>, I am alerted to this item, which addresses the reasons professors do not use open textbooks. Here is the list, quoted from the article: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for many disciplines and courses, there is no open textbook available</a:t>
            </a:r>
          </a:p>
          <a:p>
            <a:r>
              <a:rPr lang="en-CA" dirty="0" smtClean="0">
                <a:effectLst/>
              </a:rPr>
              <a:t/>
            </a:r>
            <a:br>
              <a:rPr lang="en-CA" dirty="0" smtClean="0">
                <a:effectLst/>
              </a:rPr>
            </a:br>
            <a:r>
              <a:rPr lang="en-CA" dirty="0" smtClean="0">
                <a:effectLst/>
              </a:rPr>
              <a:t>concerns about quality (e.g., comprehensiveness, clarity, currency, etc.)</a:t>
            </a:r>
          </a:p>
          <a:p>
            <a:r>
              <a:rPr lang="en-CA" dirty="0" smtClean="0">
                <a:effectLst/>
              </a:rPr>
              <a:t/>
            </a:r>
            <a:br>
              <a:rPr lang="en-CA" dirty="0" smtClean="0">
                <a:effectLst/>
              </a:rPr>
            </a:br>
            <a:r>
              <a:rPr lang="en-CA" dirty="0" smtClean="0">
                <a:effectLst/>
              </a:rPr>
              <a:t>no illustrations, charts, or graphics to aid comprehension. No questions or critical thinking exercises embedded. No online learning management system available that students can rely on for formative feedback. And, crucially for many faculty, no </a:t>
            </a:r>
            <a:r>
              <a:rPr lang="en-CA" dirty="0" err="1" smtClean="0">
                <a:effectLst/>
              </a:rPr>
              <a:t>testbank</a:t>
            </a:r>
            <a:endParaRPr lang="en-CA" dirty="0" smtClean="0">
              <a:effectLst/>
            </a:endParaRPr>
          </a:p>
          <a:p>
            <a:r>
              <a:rPr lang="en-CA" dirty="0" smtClean="0">
                <a:effectLst/>
              </a:rPr>
              <a:t/>
            </a:r>
            <a:br>
              <a:rPr lang="en-CA" dirty="0" smtClean="0">
                <a:effectLst/>
              </a:rPr>
            </a:br>
            <a:r>
              <a:rPr lang="en-CA" dirty="0" smtClean="0">
                <a:effectLst/>
              </a:rPr>
              <a:t>choice of textbook is sometimes not an individual one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To me, this is a bit sad. The arguments summed up amount to, "it's easier." Oh my, what did professors do when there weren't publishing companies to do all their work for them. No </a:t>
            </a:r>
            <a:r>
              <a:rPr lang="en-CA" dirty="0" err="1" smtClean="0">
                <a:effectLst/>
              </a:rPr>
              <a:t>testbank</a:t>
            </a:r>
            <a:r>
              <a:rPr lang="en-CA" dirty="0" smtClean="0">
                <a:effectLst/>
              </a:rPr>
              <a:t>? Seriously?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28</a:t>
            </a:fld>
            <a:endParaRPr lang="en-CA"/>
          </a:p>
        </p:txBody>
      </p:sp>
    </p:spTree>
    <p:extLst>
      <p:ext uri="{BB962C8B-B14F-4D97-AF65-F5344CB8AC3E}">
        <p14:creationId xmlns:p14="http://schemas.microsoft.com/office/powerpoint/2010/main" val="1854767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Prof. Robert Buckingham fired after criticizing Saskatchewan university plan</a:t>
            </a:r>
            <a:r>
              <a:rPr lang="en-CA" dirty="0" smtClean="0">
                <a:effectLst/>
              </a:rPr>
              <a:t/>
            </a:r>
            <a:br>
              <a:rPr lang="en-CA" dirty="0" smtClean="0">
                <a:effectLst/>
              </a:rPr>
            </a:br>
            <a:r>
              <a:rPr lang="en-CA" dirty="0" smtClean="0">
                <a:hlinkClick r:id="rId4"/>
              </a:rPr>
              <a:t>CBC News</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It seems to me to be somewhat of an over-reaction to fire a professor and ban him from campus for life for the simple act of speaking out against the administration's plan to save money by merging three university departments (medicine, dentistry, and public health) into one. And when the professor is </a:t>
            </a:r>
            <a:r>
              <a:rPr lang="en-CA" dirty="0" smtClean="0">
                <a:effectLst/>
                <a:hlinkClick r:id="rId5"/>
              </a:rPr>
              <a:t>five weeks</a:t>
            </a:r>
            <a:r>
              <a:rPr lang="en-CA" dirty="0" smtClean="0">
                <a:effectLst/>
              </a:rPr>
              <a:t> from retirement, it just seems vindictive. What's key here is that speaking out is being defined as insubordination, and that "everybody is expected to put the good of the whole university ahead of their own interests." </a:t>
            </a:r>
            <a:r>
              <a:rPr lang="en-CA" dirty="0" smtClean="0">
                <a:effectLst/>
                <a:hlinkClick r:id="rId6"/>
              </a:rPr>
              <a:t>Alec Couros comments</a:t>
            </a:r>
            <a:r>
              <a:rPr lang="en-CA" dirty="0" smtClean="0">
                <a:effectLst/>
              </a:rPr>
              <a:t>, "I can barely stand to follow this story. It makes me very angry, and sad for the </a:t>
            </a:r>
            <a:r>
              <a:rPr lang="en-CA" dirty="0" err="1" smtClean="0">
                <a:effectLst/>
              </a:rPr>
              <a:t>the</a:t>
            </a:r>
            <a:r>
              <a:rPr lang="en-CA" dirty="0" smtClean="0">
                <a:effectLst/>
              </a:rPr>
              <a:t> University."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29</a:t>
            </a:fld>
            <a:endParaRPr lang="en-CA"/>
          </a:p>
        </p:txBody>
      </p:sp>
    </p:spTree>
    <p:extLst>
      <p:ext uri="{BB962C8B-B14F-4D97-AF65-F5344CB8AC3E}">
        <p14:creationId xmlns:p14="http://schemas.microsoft.com/office/powerpoint/2010/main" val="3881503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My Last Day as a Professor</a:t>
            </a:r>
            <a:r>
              <a:rPr lang="en-CA" dirty="0" smtClean="0">
                <a:effectLst/>
              </a:rPr>
              <a:t/>
            </a:r>
            <a:br>
              <a:rPr lang="en-CA" dirty="0" smtClean="0">
                <a:effectLst/>
              </a:rPr>
            </a:br>
            <a:r>
              <a:rPr lang="en-CA" dirty="0" err="1" smtClean="0">
                <a:hlinkClick r:id="rId4"/>
              </a:rPr>
              <a:t>Priya</a:t>
            </a:r>
            <a:r>
              <a:rPr lang="en-CA" dirty="0" smtClean="0">
                <a:hlinkClick r:id="rId4"/>
              </a:rPr>
              <a:t> J. Shah</a:t>
            </a:r>
            <a:r>
              <a:rPr lang="en-CA" dirty="0" smtClean="0">
                <a:effectLst/>
              </a:rPr>
              <a:t>, </a:t>
            </a:r>
            <a:r>
              <a:rPr lang="en-CA" dirty="0" smtClean="0">
                <a:hlinkClick r:id="rId5"/>
              </a:rPr>
              <a:t>Office Hours: gender</a:t>
            </a:r>
            <a:r>
              <a:rPr lang="en-CA" dirty="0" smtClean="0">
                <a:effectLst/>
              </a:rPr>
              <a:t>, </a:t>
            </a:r>
            <a:r>
              <a:rPr lang="en-CA" dirty="0" smtClean="0">
                <a:hlinkClick r:id="rId6"/>
              </a:rPr>
              <a:t>feminism in everyday life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The praise for academia in the next post notwithstanding, there are things it could do so much better, at least in its North American incarnation, and that is in the employment of adjunct (or in Canada, sessional) instructors. I was in that world for a while. "Our marginalization, meager pay and lack of job security, along with the attacks on professors by students and the administration’s refusal to back up even tenured professors, all contribute to a culture of paranoia and enmity."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30</a:t>
            </a:fld>
            <a:endParaRPr lang="en-CA"/>
          </a:p>
        </p:txBody>
      </p:sp>
    </p:spTree>
    <p:extLst>
      <p:ext uri="{BB962C8B-B14F-4D97-AF65-F5344CB8AC3E}">
        <p14:creationId xmlns:p14="http://schemas.microsoft.com/office/powerpoint/2010/main" val="3904118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'We Gave It a Year'</a:t>
            </a:r>
            <a:r>
              <a:rPr lang="en-CA" dirty="0" smtClean="0">
                <a:effectLst/>
              </a:rPr>
              <a:t/>
            </a:r>
            <a:br>
              <a:rPr lang="en-CA" dirty="0" smtClean="0">
                <a:effectLst/>
              </a:rPr>
            </a:br>
            <a:r>
              <a:rPr lang="en-CA" dirty="0" smtClean="0">
                <a:hlinkClick r:id="rId4"/>
              </a:rPr>
              <a:t>Carl </a:t>
            </a:r>
            <a:r>
              <a:rPr lang="en-CA" dirty="0" err="1" smtClean="0">
                <a:hlinkClick r:id="rId4"/>
              </a:rPr>
              <a:t>Straumsheim</a:t>
            </a:r>
            <a:r>
              <a:rPr lang="en-CA" dirty="0" smtClean="0">
                <a:effectLst/>
              </a:rPr>
              <a:t>, </a:t>
            </a:r>
            <a:r>
              <a:rPr lang="en-CA" dirty="0" smtClean="0">
                <a:hlinkClick r:id="rId5"/>
              </a:rPr>
              <a:t>Inside Higher Ed</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I don't see why university administrators could think that "unapologetically" pricing courses at $1400 per credit hour for online learning could possibly work. That is all.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31</a:t>
            </a:fld>
            <a:endParaRPr lang="en-CA"/>
          </a:p>
        </p:txBody>
      </p:sp>
    </p:spTree>
    <p:extLst>
      <p:ext uri="{BB962C8B-B14F-4D97-AF65-F5344CB8AC3E}">
        <p14:creationId xmlns:p14="http://schemas.microsoft.com/office/powerpoint/2010/main" val="247371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a:t>
            </a:fld>
            <a:endParaRPr lang="en-CA"/>
          </a:p>
        </p:txBody>
      </p:sp>
    </p:spTree>
    <p:extLst>
      <p:ext uri="{BB962C8B-B14F-4D97-AF65-F5344CB8AC3E}">
        <p14:creationId xmlns:p14="http://schemas.microsoft.com/office/powerpoint/2010/main" val="827046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Seeding is believing: McGill launches </a:t>
            </a:r>
            <a:r>
              <a:rPr lang="en-CA" b="1" dirty="0" err="1" smtClean="0">
                <a:effectLst/>
                <a:hlinkClick r:id="rId3"/>
              </a:rPr>
              <a:t>crowdfunding</a:t>
            </a:r>
            <a:r>
              <a:rPr lang="en-CA" b="1" dirty="0" smtClean="0">
                <a:effectLst/>
                <a:hlinkClick r:id="rId3"/>
              </a:rPr>
              <a:t> platform</a:t>
            </a:r>
            <a:r>
              <a:rPr lang="en-CA" dirty="0" smtClean="0">
                <a:effectLst/>
              </a:rPr>
              <a:t/>
            </a:r>
            <a:br>
              <a:rPr lang="en-CA" dirty="0" smtClean="0">
                <a:effectLst/>
              </a:rPr>
            </a:br>
            <a:r>
              <a:rPr lang="en-CA" dirty="0" smtClean="0">
                <a:hlinkClick r:id="rId4"/>
              </a:rPr>
              <a:t>Megan Elizabeth Martin</a:t>
            </a:r>
            <a:r>
              <a:rPr lang="en-CA" dirty="0" smtClean="0">
                <a:effectLst/>
              </a:rPr>
              <a:t>, </a:t>
            </a:r>
            <a:r>
              <a:rPr lang="en-CA" dirty="0" smtClean="0">
                <a:hlinkClick r:id="rId5"/>
              </a:rPr>
              <a:t>McGill Reporter</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McGill University in Montreal has launched a </a:t>
            </a:r>
            <a:r>
              <a:rPr lang="en-CA" dirty="0" err="1" smtClean="0">
                <a:effectLst/>
              </a:rPr>
              <a:t>crowdfunding</a:t>
            </a:r>
            <a:r>
              <a:rPr lang="en-CA" dirty="0" smtClean="0">
                <a:effectLst/>
              </a:rPr>
              <a:t> platform to encourage donations. "McGill donors can now choose specific projects to support – projects that really speak to them – and watch as their support helps change our landscape of learning," said Ayesha Mayan, Director of McGill’s Annual Fund. So we're moving through a very typical evolution in this technology too - from a single dominant player (</a:t>
            </a:r>
            <a:r>
              <a:rPr lang="en-CA" dirty="0" err="1" smtClean="0">
                <a:effectLst/>
              </a:rPr>
              <a:t>Kickstarter</a:t>
            </a:r>
            <a:r>
              <a:rPr lang="en-CA" dirty="0" smtClean="0">
                <a:effectLst/>
              </a:rPr>
              <a:t>) to many individual and silo-style platforms. Next (we can only hope) come the aggregators, which will help us choose from providers.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32</a:t>
            </a:fld>
            <a:endParaRPr lang="en-CA"/>
          </a:p>
        </p:txBody>
      </p:sp>
    </p:spTree>
    <p:extLst>
      <p:ext uri="{BB962C8B-B14F-4D97-AF65-F5344CB8AC3E}">
        <p14:creationId xmlns:p14="http://schemas.microsoft.com/office/powerpoint/2010/main" val="2524488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Aligning Repository Networks Meeting 2014</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Confederation of Open Access Repositories (COAR)</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The Confederation of Open Access Repositories (COAR) has undertaken an initiative to align open access repositories. This post summarizes the results of a meeting directed toward that objective. "t will give the repository community a stronger global voice and raise the visibility of the role of repositories as critical research infrastructure." </a:t>
            </a:r>
            <a:r>
              <a:rPr lang="en-CA" dirty="0" smtClean="0">
                <a:effectLst/>
                <a:hlinkClick r:id="rId6"/>
              </a:rPr>
              <a:t>14 page PDF</a:t>
            </a:r>
            <a:r>
              <a:rPr lang="en-CA" dirty="0" smtClean="0">
                <a:effectLst/>
              </a:rPr>
              <a:t>. See also the </a:t>
            </a:r>
            <a:r>
              <a:rPr lang="en-CA" dirty="0" smtClean="0">
                <a:effectLst/>
                <a:hlinkClick r:id="rId7"/>
              </a:rPr>
              <a:t>communiqué</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33</a:t>
            </a:fld>
            <a:endParaRPr lang="en-CA"/>
          </a:p>
        </p:txBody>
      </p:sp>
    </p:spTree>
    <p:extLst>
      <p:ext uri="{BB962C8B-B14F-4D97-AF65-F5344CB8AC3E}">
        <p14:creationId xmlns:p14="http://schemas.microsoft.com/office/powerpoint/2010/main" val="2670236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effectLst/>
            </a:endParaRPr>
          </a:p>
          <a:p>
            <a:r>
              <a:rPr lang="en-CA" dirty="0" smtClean="0">
                <a:effectLst/>
              </a:rPr>
              <a:t/>
            </a:r>
            <a:br>
              <a:rPr lang="en-CA" dirty="0" smtClean="0">
                <a:effectLst/>
              </a:rPr>
            </a:br>
            <a:r>
              <a:rPr lang="en-CA" b="1" dirty="0" smtClean="0">
                <a:effectLst/>
                <a:hlinkClick r:id="rId3"/>
              </a:rPr>
              <a:t>The massive impact on economic growth of open data in government</a:t>
            </a:r>
            <a:r>
              <a:rPr lang="en-CA" dirty="0" smtClean="0">
                <a:effectLst/>
              </a:rPr>
              <a:t/>
            </a:r>
            <a:br>
              <a:rPr lang="en-CA" dirty="0" smtClean="0">
                <a:effectLst/>
              </a:rPr>
            </a:br>
            <a:r>
              <a:rPr lang="en-CA" dirty="0" smtClean="0">
                <a:hlinkClick r:id="rId4"/>
              </a:rPr>
              <a:t>Ross Dawson</a:t>
            </a:r>
            <a:r>
              <a:rPr lang="en-CA" dirty="0" smtClean="0">
                <a:effectLst/>
              </a:rPr>
              <a:t>, </a:t>
            </a:r>
            <a:r>
              <a:rPr lang="en-CA" dirty="0" smtClean="0">
                <a:hlinkClick r:id="rId5"/>
              </a:rPr>
              <a:t>Trends in the Living Networks</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People sometimes say my push toward open learning is driven by ideology, and there is a bit of that. But it is driven by economics as well, as the value of open education to governments is in the hundreds of billions. And it's the leading edge of a wider benefit that is valued in the trillions. "The major figure from the report is that potential value from open data to the G20 nations is $2.6 trillion annually, or around 1.1% of GDP over the next 5 years. The major sectors where value accrues from open data policies are Education, Transport, Consumer Products, Electricity, Oil and Gas, Health Care, and Consumer Finance." I see this expense as a needless draining of resources from the public purse to private interests, a type of waste far greater in proportion and impact than inefficiency, and probably second only to corruption and war.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34</a:t>
            </a:fld>
            <a:endParaRPr lang="en-CA"/>
          </a:p>
        </p:txBody>
      </p:sp>
    </p:spTree>
    <p:extLst>
      <p:ext uri="{BB962C8B-B14F-4D97-AF65-F5344CB8AC3E}">
        <p14:creationId xmlns:p14="http://schemas.microsoft.com/office/powerpoint/2010/main" val="504187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Future is Open</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Creative Commons</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Creative Commons has released their annual report as a picture book. I'm not sure what to think of that. Sure, there's text, but the presentation is mostly visual. The main highlight is the release of version 4.0 of the licenses - we are told they are "global licenses" that don't need to be adapted to each jurisdiction. "The new licenses include provisions related to database rights, personality rights, data mining, and other issues beyond the scope of the original CC licenses." But better is the recognition that "CC licenses are a patch, not a fix, for the problems of the copyright system." This is reflected in a </a:t>
            </a:r>
            <a:r>
              <a:rPr lang="en-CA" dirty="0" smtClean="0">
                <a:effectLst/>
                <a:hlinkClick r:id="rId6"/>
              </a:rPr>
              <a:t>policy statement</a:t>
            </a:r>
            <a:r>
              <a:rPr lang="en-CA" dirty="0" smtClean="0">
                <a:effectLst/>
              </a:rPr>
              <a:t> that urges that content be considered "open by default". Controls on reuse should be the exception, not the rule, and in my view, should require special justification. So much of </a:t>
            </a:r>
            <a:r>
              <a:rPr lang="en-CA" i="1" dirty="0" smtClean="0">
                <a:effectLst/>
              </a:rPr>
              <a:t>any</a:t>
            </a:r>
            <a:r>
              <a:rPr lang="en-CA" dirty="0" smtClean="0">
                <a:effectLst/>
              </a:rPr>
              <a:t> creation is borrowed from others there needs to be substantial justification for locking it in its entirety. I guess I don't mind the picture-book format, but posting credits on every page for each image, even the navigation icons, is distracting. Just build a credits page.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35</a:t>
            </a:fld>
            <a:endParaRPr lang="en-CA"/>
          </a:p>
        </p:txBody>
      </p:sp>
    </p:spTree>
    <p:extLst>
      <p:ext uri="{BB962C8B-B14F-4D97-AF65-F5344CB8AC3E}">
        <p14:creationId xmlns:p14="http://schemas.microsoft.com/office/powerpoint/2010/main" val="3083288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Ergo</a:t>
            </a:r>
            <a:r>
              <a:rPr lang="en-CA" dirty="0" smtClean="0">
                <a:effectLst/>
              </a:rPr>
              <a:t/>
            </a:r>
            <a:br>
              <a:rPr lang="en-CA" dirty="0" smtClean="0">
                <a:effectLst/>
              </a:rPr>
            </a:br>
            <a:r>
              <a:rPr lang="en-CA" dirty="0" err="1" smtClean="0">
                <a:hlinkClick r:id="rId4"/>
              </a:rPr>
              <a:t>Ergo</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Most philosophy publications are closed-access, so I haven't really kept up, but this week </a:t>
            </a:r>
            <a:r>
              <a:rPr lang="en-CA" dirty="0" err="1" smtClean="0">
                <a:effectLst/>
              </a:rPr>
              <a:t>markes</a:t>
            </a:r>
            <a:r>
              <a:rPr lang="en-CA" dirty="0" smtClean="0">
                <a:effectLst/>
              </a:rPr>
              <a:t> the launch of Ergo, an open-access philosophy journal. "</a:t>
            </a:r>
            <a:r>
              <a:rPr lang="en-CA" i="1" dirty="0" smtClean="0">
                <a:effectLst/>
              </a:rPr>
              <a:t>Ergo</a:t>
            </a:r>
            <a:r>
              <a:rPr lang="en-CA" dirty="0" smtClean="0">
                <a:effectLst/>
              </a:rPr>
              <a:t> is a general, open access philosophy journal accepting submissions on all philosophical topics and from all philosophical traditions. This includes, among other things: history of philosophy, work in both the analytic and continental traditions, as well as formal and empirically informed philosophy." Interestingly, the articles in the initial issue are also being blog-commented in the </a:t>
            </a:r>
            <a:r>
              <a:rPr lang="en-CA" dirty="0" smtClean="0">
                <a:effectLst/>
                <a:hlinkClick r:id="rId5"/>
              </a:rPr>
              <a:t>Mod Squad</a:t>
            </a:r>
            <a:r>
              <a:rPr lang="en-CA" dirty="0" smtClean="0">
                <a:effectLst/>
              </a:rPr>
              <a:t> group philosophy blog. None of the articles in the first issue really speaks to me, but I'm hopeful that over time that will improve. Via </a:t>
            </a:r>
            <a:r>
              <a:rPr lang="en-CA" dirty="0" smtClean="0">
                <a:effectLst/>
                <a:hlinkClick r:id="rId6"/>
              </a:rPr>
              <a:t>Certain Doubts</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36</a:t>
            </a:fld>
            <a:endParaRPr lang="en-CA"/>
          </a:p>
        </p:txBody>
      </p:sp>
    </p:spTree>
    <p:extLst>
      <p:ext uri="{BB962C8B-B14F-4D97-AF65-F5344CB8AC3E}">
        <p14:creationId xmlns:p14="http://schemas.microsoft.com/office/powerpoint/2010/main" val="3124576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Mini-Lectures Using Learning Objects: Bosch's The </a:t>
            </a:r>
            <a:r>
              <a:rPr lang="en-CA" b="1" dirty="0" err="1" smtClean="0">
                <a:effectLst/>
                <a:hlinkClick r:id="rId3"/>
              </a:rPr>
              <a:t>Haywain</a:t>
            </a:r>
            <a:r>
              <a:rPr lang="en-CA" b="1" dirty="0" smtClean="0">
                <a:effectLst/>
                <a:hlinkClick r:id="rId3"/>
              </a:rPr>
              <a:t> (1516) </a:t>
            </a:r>
            <a:r>
              <a:rPr lang="en-CA" dirty="0" smtClean="0">
                <a:effectLst/>
              </a:rPr>
              <a:t/>
            </a:r>
            <a:br>
              <a:rPr lang="en-CA" dirty="0" smtClean="0">
                <a:effectLst/>
              </a:rPr>
            </a:br>
            <a:r>
              <a:rPr lang="en-CA" dirty="0" smtClean="0">
                <a:hlinkClick r:id="rId4"/>
              </a:rPr>
              <a:t>Susan Smith Nash</a:t>
            </a:r>
            <a:r>
              <a:rPr lang="en-CA" dirty="0" smtClean="0">
                <a:effectLst/>
              </a:rPr>
              <a:t>, </a:t>
            </a:r>
            <a:r>
              <a:rPr lang="en-CA" dirty="0" smtClean="0">
                <a:hlinkClick r:id="rId5"/>
              </a:rPr>
              <a:t>E-Learning Queen</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Janet Clarey </a:t>
            </a:r>
            <a:r>
              <a:rPr lang="en-CA" dirty="0" smtClean="0">
                <a:effectLst/>
                <a:hlinkClick r:id="rId6"/>
              </a:rPr>
              <a:t>comments</a:t>
            </a:r>
            <a:r>
              <a:rPr lang="en-CA" dirty="0" smtClean="0">
                <a:effectLst/>
              </a:rPr>
              <a:t>, "I love this for its simplicity." It is a set of mini-lessons offered by Susan Smith Nash, each one small and self-contained, using learning objects the way (I think) they were intended to be used. She writes, "Animated learning objects that bring together images, audio, and interaction are a perfect place to engage students. Now that many translate to HTML5 and are designed to be responsive so that they play well on tablets and smartphones (and on all platforms) as well as laptops, etc., they're a great way to deliver mini-lectures."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37</a:t>
            </a:fld>
            <a:endParaRPr lang="en-CA"/>
          </a:p>
        </p:txBody>
      </p:sp>
    </p:spTree>
    <p:extLst>
      <p:ext uri="{BB962C8B-B14F-4D97-AF65-F5344CB8AC3E}">
        <p14:creationId xmlns:p14="http://schemas.microsoft.com/office/powerpoint/2010/main" val="366009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 new talk sketched daily, by fan Stefani </a:t>
            </a:r>
            <a:r>
              <a:rPr lang="en-CA" b="1" dirty="0" err="1" smtClean="0">
                <a:effectLst/>
                <a:hlinkClick r:id="rId3"/>
              </a:rPr>
              <a:t>Bachetti</a:t>
            </a:r>
            <a:r>
              <a:rPr lang="en-CA" dirty="0" smtClean="0">
                <a:effectLst/>
              </a:rPr>
              <a:t/>
            </a:r>
            <a:br>
              <a:rPr lang="en-CA" dirty="0" smtClean="0">
                <a:effectLst/>
              </a:rPr>
            </a:br>
            <a:r>
              <a:rPr lang="en-CA" dirty="0" smtClean="0">
                <a:hlinkClick r:id="rId4"/>
              </a:rPr>
              <a:t>Kate </a:t>
            </a:r>
            <a:r>
              <a:rPr lang="en-CA" dirty="0" err="1" smtClean="0">
                <a:hlinkClick r:id="rId4"/>
              </a:rPr>
              <a:t>Torgovnick</a:t>
            </a:r>
            <a:r>
              <a:rPr lang="en-CA" dirty="0" smtClean="0">
                <a:hlinkClick r:id="rId4"/>
              </a:rPr>
              <a:t> May</a:t>
            </a:r>
            <a:r>
              <a:rPr lang="en-CA" dirty="0" smtClean="0">
                <a:effectLst/>
              </a:rPr>
              <a:t>, </a:t>
            </a:r>
            <a:r>
              <a:rPr lang="en-CA" dirty="0" smtClean="0">
                <a:hlinkClick r:id="rId5"/>
              </a:rPr>
              <a:t>TED Blog</a:t>
            </a:r>
            <a:r>
              <a:rPr lang="en-CA" dirty="0" smtClean="0">
                <a:effectLst/>
              </a:rPr>
              <a:t>, May 06, 2014</a:t>
            </a:r>
            <a:br>
              <a:rPr lang="en-CA" dirty="0" smtClean="0">
                <a:effectLst/>
              </a:rPr>
            </a:br>
            <a:r>
              <a:rPr lang="en-CA" i="1" dirty="0" smtClean="0">
                <a:effectLst/>
              </a:rPr>
              <a:t>Commentary by Stephen Downes</a:t>
            </a:r>
            <a:r>
              <a:rPr lang="en-CA" dirty="0" smtClean="0">
                <a:effectLst/>
              </a:rPr>
              <a:t> </a:t>
            </a:r>
          </a:p>
          <a:p>
            <a:r>
              <a:rPr lang="en-CA" dirty="0" smtClean="0">
                <a:effectLst/>
              </a:rPr>
              <a:t>I actually like this Tumblr feed featuring a sketch of a new TED talk every weekday (at a certain point the author has to run out of TED talks but that will be a while). I think that what really shows up in these diagrams is the essential similarity between TED talks - the compelling story, the one-line message, a few compelling figures or data sets, the emotional strings. And I am realizing, over time - TED is the </a:t>
            </a:r>
            <a:r>
              <a:rPr lang="en-CA" dirty="0" err="1" smtClean="0">
                <a:effectLst/>
              </a:rPr>
              <a:t>Upworthy</a:t>
            </a:r>
            <a:r>
              <a:rPr lang="en-CA" dirty="0" smtClean="0">
                <a:effectLst/>
              </a:rPr>
              <a:t> of academia.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38</a:t>
            </a:fld>
            <a:endParaRPr lang="en-CA"/>
          </a:p>
        </p:txBody>
      </p:sp>
    </p:spTree>
    <p:extLst>
      <p:ext uri="{BB962C8B-B14F-4D97-AF65-F5344CB8AC3E}">
        <p14:creationId xmlns:p14="http://schemas.microsoft.com/office/powerpoint/2010/main" val="10805571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Open Textbooks Toolkit</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B.C. Campus</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From </a:t>
            </a:r>
            <a:r>
              <a:rPr lang="en-CA" dirty="0" err="1" smtClean="0">
                <a:effectLst/>
              </a:rPr>
              <a:t>BCcampus</a:t>
            </a:r>
            <a:r>
              <a:rPr lang="en-CA" dirty="0" smtClean="0">
                <a:effectLst/>
              </a:rPr>
              <a:t>: "The </a:t>
            </a:r>
            <a:r>
              <a:rPr lang="en-CA" dirty="0" err="1" smtClean="0">
                <a:effectLst/>
              </a:rPr>
              <a:t>BCcampus</a:t>
            </a:r>
            <a:r>
              <a:rPr lang="en-CA" dirty="0" smtClean="0">
                <a:effectLst/>
              </a:rPr>
              <a:t> Open Textbook Toolkit is your starting point on how to change education with just one textbook. It provides a list of our open textbooks, information and guidelines for adopting and assigning an open textbook."</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39</a:t>
            </a:fld>
            <a:endParaRPr lang="en-CA"/>
          </a:p>
        </p:txBody>
      </p:sp>
    </p:spTree>
    <p:extLst>
      <p:ext uri="{BB962C8B-B14F-4D97-AF65-F5344CB8AC3E}">
        <p14:creationId xmlns:p14="http://schemas.microsoft.com/office/powerpoint/2010/main" val="2824486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Open Virus</a:t>
            </a:r>
            <a:r>
              <a:rPr lang="en-CA" dirty="0" smtClean="0">
                <a:effectLst/>
              </a:rPr>
              <a:t/>
            </a:r>
            <a:br>
              <a:rPr lang="en-CA" dirty="0" smtClean="0">
                <a:effectLst/>
              </a:rPr>
            </a:br>
            <a:r>
              <a:rPr lang="en-CA" dirty="0" smtClean="0">
                <a:hlinkClick r:id="rId4"/>
              </a:rPr>
              <a:t>Martin Weller</a:t>
            </a:r>
            <a:r>
              <a:rPr lang="en-CA" dirty="0" smtClean="0">
                <a:effectLst/>
              </a:rPr>
              <a:t>, </a:t>
            </a:r>
            <a:r>
              <a:rPr lang="en-CA" dirty="0" smtClean="0">
                <a:hlinkClick r:id="rId5"/>
              </a:rPr>
              <a:t>The Ed Techie</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Though the spread of the open virus is by no means guaranteed, it seems like a natural progression from one domain to the next. "It is no coincidence that many of the MOOC pioneers had also been early adopters of open access, active bloggers, and advocates of open licenses. Creating open courses seemed the next logical step, because they were interested in the possibilities that openness offered and had seen the benefits elsewhere in their practice."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40</a:t>
            </a:fld>
            <a:endParaRPr lang="en-CA"/>
          </a:p>
        </p:txBody>
      </p:sp>
    </p:spTree>
    <p:extLst>
      <p:ext uri="{BB962C8B-B14F-4D97-AF65-F5344CB8AC3E}">
        <p14:creationId xmlns:p14="http://schemas.microsoft.com/office/powerpoint/2010/main" val="377350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Open Education Consortium</a:t>
            </a:r>
            <a:r>
              <a:rPr lang="en-CA" dirty="0" smtClean="0">
                <a:effectLst/>
              </a:rPr>
              <a:t/>
            </a:r>
            <a:br>
              <a:rPr lang="en-CA" dirty="0" smtClean="0">
                <a:effectLst/>
              </a:rPr>
            </a:br>
            <a:r>
              <a:rPr lang="en-CA" dirty="0" smtClean="0">
                <a:hlinkClick r:id="rId4"/>
              </a:rPr>
              <a:t>Mary Lou Forward</a:t>
            </a:r>
            <a:r>
              <a:rPr lang="en-CA" dirty="0" smtClean="0">
                <a:effectLst/>
              </a:rPr>
              <a:t>, </a:t>
            </a:r>
            <a:r>
              <a:rPr lang="en-CA" dirty="0" smtClean="0">
                <a:hlinkClick r:id="rId5"/>
              </a:rPr>
              <a:t>The Open Education Consortium</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By email I learn today that The </a:t>
            </a:r>
            <a:r>
              <a:rPr lang="en-CA" dirty="0" err="1" smtClean="0">
                <a:effectLst/>
              </a:rPr>
              <a:t>OpenCourseWare</a:t>
            </a:r>
            <a:r>
              <a:rPr lang="en-CA" dirty="0" smtClean="0">
                <a:effectLst/>
              </a:rPr>
              <a:t> Consortium has changed its name to The Open Education Consortium. Nice new logo and new website. "This change reflects developments in OER and open education and recognizes that the Consortium has broadened its scope of work over the past several years to include support for many types of open education projects around the world," writes Mary Lou Forward. You can also get the </a:t>
            </a:r>
            <a:r>
              <a:rPr lang="en-CA" dirty="0" err="1" smtClean="0">
                <a:effectLst/>
              </a:rPr>
              <a:t>procveedings</a:t>
            </a:r>
            <a:r>
              <a:rPr lang="en-CA" dirty="0" smtClean="0">
                <a:effectLst/>
              </a:rPr>
              <a:t> of the (last) OCWC meetings </a:t>
            </a:r>
            <a:r>
              <a:rPr lang="en-CA" dirty="0" smtClean="0">
                <a:effectLst/>
                <a:hlinkClick r:id="rId6"/>
              </a:rPr>
              <a:t>here</a:t>
            </a:r>
            <a:r>
              <a:rPr lang="en-CA" dirty="0" smtClean="0">
                <a:effectLst/>
              </a:rPr>
              <a:t>.</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41</a:t>
            </a:fld>
            <a:endParaRPr lang="en-CA"/>
          </a:p>
        </p:txBody>
      </p:sp>
    </p:spTree>
    <p:extLst>
      <p:ext uri="{BB962C8B-B14F-4D97-AF65-F5344CB8AC3E}">
        <p14:creationId xmlns:p14="http://schemas.microsoft.com/office/powerpoint/2010/main" val="3442665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Who Gets to Graduate?</a:t>
            </a:r>
            <a:r>
              <a:rPr lang="en-CA" dirty="0" smtClean="0">
                <a:effectLst/>
              </a:rPr>
              <a:t/>
            </a:r>
            <a:br>
              <a:rPr lang="en-CA" dirty="0" smtClean="0">
                <a:effectLst/>
              </a:rPr>
            </a:br>
            <a:r>
              <a:rPr lang="en-CA" dirty="0" smtClean="0">
                <a:hlinkClick r:id="rId4"/>
              </a:rPr>
              <a:t>Paul Tough</a:t>
            </a:r>
            <a:r>
              <a:rPr lang="en-CA" dirty="0" smtClean="0">
                <a:effectLst/>
              </a:rPr>
              <a:t>, </a:t>
            </a:r>
            <a:r>
              <a:rPr lang="en-CA" dirty="0" smtClean="0">
                <a:hlinkClick r:id="rId5"/>
              </a:rPr>
              <a:t>New York Times</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So this is part of what we're up against when we're trying to support a more egalitarian system of education: "whether a student graduates or not seems to depend today almost entirely on just one factor — how much money his or her parents make.... it will always be the case that the kids who have need are going to have been denied a lot of the academic preparation and opportunities for identity formation that the affluent kids have been given." I can speak to that from experience.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a:t>
            </a:fld>
            <a:endParaRPr lang="en-CA"/>
          </a:p>
        </p:txBody>
      </p:sp>
    </p:spTree>
    <p:extLst>
      <p:ext uri="{BB962C8B-B14F-4D97-AF65-F5344CB8AC3E}">
        <p14:creationId xmlns:p14="http://schemas.microsoft.com/office/powerpoint/2010/main" val="922705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Norwegian MOOC commission </a:t>
            </a:r>
            <a:r>
              <a:rPr lang="en-CA" dirty="0" smtClean="0">
                <a:effectLst/>
              </a:rPr>
              <a:t/>
            </a:r>
            <a:br>
              <a:rPr lang="en-CA" dirty="0" smtClean="0">
                <a:effectLst/>
              </a:rPr>
            </a:br>
            <a:r>
              <a:rPr lang="en-CA" dirty="0" smtClean="0">
                <a:hlinkClick r:id="rId4"/>
              </a:rPr>
              <a:t>Alastair </a:t>
            </a:r>
            <a:r>
              <a:rPr lang="en-CA" dirty="0" err="1" smtClean="0">
                <a:hlinkClick r:id="rId4"/>
              </a:rPr>
              <a:t>Creelman</a:t>
            </a:r>
            <a:r>
              <a:rPr lang="en-CA" dirty="0" smtClean="0">
                <a:effectLst/>
              </a:rPr>
              <a:t>, </a:t>
            </a:r>
            <a:r>
              <a:rPr lang="en-CA" dirty="0" smtClean="0">
                <a:hlinkClick r:id="rId5"/>
              </a:rPr>
              <a:t>The corridor of uncertainty</a:t>
            </a:r>
            <a:r>
              <a:rPr lang="en-CA" dirty="0" smtClean="0">
                <a:effectLst/>
              </a:rPr>
              <a:t>, Jun 21, 2014</a:t>
            </a:r>
            <a:br>
              <a:rPr lang="en-CA" dirty="0" smtClean="0">
                <a:effectLst/>
              </a:rPr>
            </a:br>
            <a:r>
              <a:rPr lang="en-CA" i="1" dirty="0" smtClean="0">
                <a:effectLst/>
              </a:rPr>
              <a:t>Commentary by Stephen Downes</a:t>
            </a:r>
            <a:r>
              <a:rPr lang="en-CA" dirty="0" smtClean="0">
                <a:effectLst/>
              </a:rPr>
              <a:t> </a:t>
            </a:r>
          </a:p>
          <a:p>
            <a:r>
              <a:rPr lang="en-CA" dirty="0" smtClean="0">
                <a:effectLst/>
              </a:rPr>
              <a:t>For those of you who speak Norwegian, the government of Norway has released a </a:t>
            </a:r>
            <a:r>
              <a:rPr lang="en-CA" dirty="0" smtClean="0">
                <a:effectLst/>
                <a:hlinkClick r:id="rId6"/>
              </a:rPr>
              <a:t>commission report</a:t>
            </a:r>
            <a:r>
              <a:rPr lang="en-CA" dirty="0" smtClean="0">
                <a:effectLst/>
              </a:rPr>
              <a:t> on the potential of MOOCs. It recommends a "national investment of up to €16-47 million annually in the coordinated development of online education in the country" which would include the development of a national MOOC platform, MOOCs that lead to course credit, and "inquiry on whether MOOC students should qualify for study loans and grants." An English version of the report is expected soon; meanwhile, this summary provides a good overview in English.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42</a:t>
            </a:fld>
            <a:endParaRPr lang="en-CA"/>
          </a:p>
        </p:txBody>
      </p:sp>
    </p:spTree>
    <p:extLst>
      <p:ext uri="{BB962C8B-B14F-4D97-AF65-F5344CB8AC3E}">
        <p14:creationId xmlns:p14="http://schemas.microsoft.com/office/powerpoint/2010/main" val="24673732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Online Upstart’s Goal: MOOC Lectures That Go Viral</a:t>
            </a:r>
            <a:r>
              <a:rPr lang="en-CA" dirty="0" smtClean="0">
                <a:effectLst/>
              </a:rPr>
              <a:t/>
            </a:r>
            <a:br>
              <a:rPr lang="en-CA" dirty="0" smtClean="0">
                <a:effectLst/>
              </a:rPr>
            </a:br>
            <a:r>
              <a:rPr lang="en-CA" dirty="0" err="1" smtClean="0">
                <a:hlinkClick r:id="rId4"/>
              </a:rPr>
              <a:t>Avi</a:t>
            </a:r>
            <a:r>
              <a:rPr lang="en-CA" dirty="0" smtClean="0">
                <a:hlinkClick r:id="rId4"/>
              </a:rPr>
              <a:t> </a:t>
            </a:r>
            <a:r>
              <a:rPr lang="en-CA" dirty="0" err="1" smtClean="0">
                <a:hlinkClick r:id="rId4"/>
              </a:rPr>
              <a:t>Wolfman-Arent</a:t>
            </a:r>
            <a:r>
              <a:rPr lang="en-CA" dirty="0" smtClean="0">
                <a:effectLst/>
              </a:rPr>
              <a:t>, </a:t>
            </a:r>
            <a:r>
              <a:rPr lang="en-CA" dirty="0" smtClean="0">
                <a:hlinkClick r:id="rId5"/>
              </a:rPr>
              <a:t>The Chronicle: Wired Campus Blog</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I'm not sure how exactly a company that professionally produces five-minute 'educational videos' with the intent of making them go viral qualifies as "upstart" but I guess in some world anything that is not traditional is an upstart. And </a:t>
            </a:r>
            <a:r>
              <a:rPr lang="en-CA" dirty="0" err="1" smtClean="0">
                <a:effectLst/>
              </a:rPr>
              <a:t>ooo</a:t>
            </a:r>
            <a:r>
              <a:rPr lang="en-CA" dirty="0" smtClean="0">
                <a:effectLst/>
              </a:rPr>
              <a:t>, radical: "The course is also piloting a call-and-response model where user response drives content: Mr. Boudreaux will add new videos based on the most common questions he receives from students."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43</a:t>
            </a:fld>
            <a:endParaRPr lang="en-CA"/>
          </a:p>
        </p:txBody>
      </p:sp>
    </p:spTree>
    <p:extLst>
      <p:ext uri="{BB962C8B-B14F-4D97-AF65-F5344CB8AC3E}">
        <p14:creationId xmlns:p14="http://schemas.microsoft.com/office/powerpoint/2010/main" val="4437751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Why Disney is pushing further into the preschool mobile space</a:t>
            </a:r>
            <a:r>
              <a:rPr lang="en-CA" dirty="0" smtClean="0">
                <a:effectLst/>
              </a:rPr>
              <a:t/>
            </a:r>
            <a:br>
              <a:rPr lang="en-CA" dirty="0" smtClean="0">
                <a:effectLst/>
              </a:rPr>
            </a:br>
            <a:r>
              <a:rPr lang="en-CA" dirty="0" smtClean="0">
                <a:hlinkClick r:id="rId4"/>
              </a:rPr>
              <a:t>Jeremy Dickson</a:t>
            </a:r>
            <a:r>
              <a:rPr lang="en-CA" dirty="0" smtClean="0">
                <a:effectLst/>
              </a:rPr>
              <a:t>, </a:t>
            </a:r>
            <a:r>
              <a:rPr lang="en-CA" dirty="0" err="1" smtClean="0">
                <a:hlinkClick r:id="rId5"/>
              </a:rPr>
              <a:t>iKids</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If Disney were a benign entertainer (and maybe even educator) of children I wouldn't be so concerned. But one of the risks of a major corporation marketing directly to children is that it becomes the vehicle for even more marketing. Surely, for example, the name 'Doc </a:t>
            </a:r>
            <a:r>
              <a:rPr lang="en-CA" dirty="0" err="1" smtClean="0">
                <a:effectLst/>
              </a:rPr>
              <a:t>McStuffins</a:t>
            </a:r>
            <a:r>
              <a:rPr lang="en-CA" dirty="0" smtClean="0">
                <a:effectLst/>
              </a:rPr>
              <a:t>' isn't just coincidentally the name of a certain fast food place that also markets to children. This advertising has long-term impacts (it is interesting to map the advertising on children's '</a:t>
            </a:r>
            <a:r>
              <a:rPr lang="en-CA" dirty="0" smtClean="0">
                <a:effectLst/>
                <a:hlinkClick r:id="rId6"/>
              </a:rPr>
              <a:t>Superman</a:t>
            </a:r>
            <a:r>
              <a:rPr lang="en-CA" dirty="0" smtClean="0">
                <a:effectLst/>
              </a:rPr>
              <a:t>' radio broadcasts in the late 1940s and early 50s to values expressed in the 60s). What does Disney market? </a:t>
            </a:r>
            <a:r>
              <a:rPr lang="en-CA" dirty="0" smtClean="0">
                <a:effectLst/>
                <a:hlinkClick r:id="rId7"/>
              </a:rPr>
              <a:t>Princesses</a:t>
            </a:r>
            <a:r>
              <a:rPr lang="en-CA" dirty="0" smtClean="0">
                <a:effectLst/>
              </a:rPr>
              <a:t> and </a:t>
            </a:r>
            <a:r>
              <a:rPr lang="en-CA" dirty="0" smtClean="0">
                <a:effectLst/>
                <a:hlinkClick r:id="rId8"/>
              </a:rPr>
              <a:t>rich uncles</a:t>
            </a:r>
            <a:r>
              <a:rPr lang="en-CA" dirty="0" smtClean="0">
                <a:effectLst/>
              </a:rPr>
              <a:t> and an </a:t>
            </a:r>
            <a:r>
              <a:rPr lang="en-CA" dirty="0" smtClean="0">
                <a:effectLst/>
                <a:hlinkClick r:id="rId9"/>
              </a:rPr>
              <a:t>us-versus-them</a:t>
            </a:r>
            <a:r>
              <a:rPr lang="en-CA" dirty="0" smtClean="0">
                <a:effectLst/>
              </a:rPr>
              <a:t> view of the world. And so I'm concerned. As are </a:t>
            </a:r>
            <a:r>
              <a:rPr lang="en-CA" dirty="0" smtClean="0">
                <a:effectLst/>
                <a:hlinkClick r:id="rId10"/>
              </a:rPr>
              <a:t>others</a:t>
            </a:r>
            <a:r>
              <a:rPr lang="en-CA" dirty="0" smtClean="0">
                <a:effectLst/>
              </a:rPr>
              <a:t>.</a:t>
            </a:r>
            <a:endParaRPr lang="en-CA" dirty="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44</a:t>
            </a:fld>
            <a:endParaRPr lang="en-CA"/>
          </a:p>
        </p:txBody>
      </p:sp>
    </p:spTree>
    <p:extLst>
      <p:ext uri="{BB962C8B-B14F-4D97-AF65-F5344CB8AC3E}">
        <p14:creationId xmlns:p14="http://schemas.microsoft.com/office/powerpoint/2010/main" val="2395148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Stanford decides to be Wal-Mart; doesn't anyone care about quality education any more? </a:t>
            </a:r>
            <a:r>
              <a:rPr lang="en-CA" dirty="0" smtClean="0">
                <a:effectLst/>
              </a:rPr>
              <a:t/>
            </a:r>
            <a:br>
              <a:rPr lang="en-CA" dirty="0" smtClean="0">
                <a:effectLst/>
              </a:rPr>
            </a:br>
            <a:r>
              <a:rPr lang="en-CA" dirty="0" smtClean="0">
                <a:hlinkClick r:id="rId4"/>
              </a:rPr>
              <a:t>Roger </a:t>
            </a:r>
            <a:r>
              <a:rPr lang="en-CA" dirty="0" err="1" smtClean="0">
                <a:hlinkClick r:id="rId4"/>
              </a:rPr>
              <a:t>Schank</a:t>
            </a:r>
            <a:r>
              <a:rPr lang="en-CA" dirty="0" smtClean="0">
                <a:effectLst/>
              </a:rPr>
              <a:t>, </a:t>
            </a:r>
            <a:r>
              <a:rPr lang="en-CA" dirty="0" smtClean="0">
                <a:hlinkClick r:id="rId5"/>
              </a:rPr>
              <a:t>Education Outrage</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OK, if this is to be the argument against MOOCs, then universities and their professors are in trouble. Here's the argument: "I am sure, that Stanford itself won’t give the stuff they produce to it’s own students. No one calls this racism (or classism), but it is education for poor people, just as Wal-Mart is focused on poor people. Stanford students won’t eat what Stanford sells to others, but it is selling it like mad to those folks who will never see Palo Alto and will never access a real Stanford education."</a:t>
            </a:r>
          </a:p>
        </p:txBody>
      </p:sp>
      <p:sp>
        <p:nvSpPr>
          <p:cNvPr id="4" name="Slide Number Placeholder 3"/>
          <p:cNvSpPr>
            <a:spLocks noGrp="1"/>
          </p:cNvSpPr>
          <p:nvPr>
            <p:ph type="sldNum" sz="quarter" idx="10"/>
          </p:nvPr>
        </p:nvSpPr>
        <p:spPr/>
        <p:txBody>
          <a:bodyPr/>
          <a:lstStyle/>
          <a:p>
            <a:fld id="{25876931-2989-4B77-93C7-B8D36531064C}" type="slidenum">
              <a:rPr lang="en-CA" smtClean="0"/>
              <a:t>45</a:t>
            </a:fld>
            <a:endParaRPr lang="en-CA"/>
          </a:p>
        </p:txBody>
      </p:sp>
    </p:spTree>
    <p:extLst>
      <p:ext uri="{BB962C8B-B14F-4D97-AF65-F5344CB8AC3E}">
        <p14:creationId xmlns:p14="http://schemas.microsoft.com/office/powerpoint/2010/main" val="905065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effectLst/>
              </a:rPr>
              <a:t/>
            </a:r>
            <a:br>
              <a:rPr lang="en-CA" dirty="0" smtClean="0">
                <a:effectLst/>
              </a:rPr>
            </a:br>
            <a:r>
              <a:rPr lang="en-CA" dirty="0" smtClean="0">
                <a:effectLst/>
              </a:rPr>
              <a:t>Let's ask, for a moment, what it would cost to provide a 'Stanford' education for everyone. It costs about </a:t>
            </a:r>
            <a:r>
              <a:rPr lang="en-CA" dirty="0" smtClean="0">
                <a:effectLst/>
                <a:hlinkClick r:id="rId3"/>
              </a:rPr>
              <a:t>$54.5K per year to attend Stanford</a:t>
            </a:r>
            <a:r>
              <a:rPr lang="en-CA" dirty="0" smtClean="0">
                <a:effectLst/>
              </a:rPr>
              <a:t> as an undergraduate. The world </a:t>
            </a:r>
            <a:r>
              <a:rPr lang="en-CA" dirty="0" smtClean="0">
                <a:effectLst/>
                <a:hlinkClick r:id="rId4"/>
              </a:rPr>
              <a:t>population for ages 20-24</a:t>
            </a:r>
            <a:r>
              <a:rPr lang="en-CA" dirty="0" smtClean="0">
                <a:effectLst/>
              </a:rPr>
              <a:t> is 596.3M (it's about the same for any 4-year span of people that age). That yields a total cost of $32.5 trillion dollars per year. That's more than the </a:t>
            </a:r>
            <a:r>
              <a:rPr lang="en-CA" dirty="0" smtClean="0">
                <a:effectLst/>
                <a:hlinkClick r:id="rId5"/>
              </a:rPr>
              <a:t>combined GDPs</a:t>
            </a:r>
            <a:r>
              <a:rPr lang="en-CA" dirty="0" smtClean="0">
                <a:effectLst/>
              </a:rPr>
              <a:t> of the G8 nations, plus China and India. There isn't enough money in the world to give everyone a Stanford education. </a:t>
            </a:r>
            <a:r>
              <a:rPr lang="en-CA" i="1" dirty="0" smtClean="0">
                <a:effectLst/>
              </a:rPr>
              <a:t>That</a:t>
            </a:r>
            <a:r>
              <a:rPr lang="en-CA" dirty="0" smtClean="0">
                <a:effectLst/>
              </a:rPr>
              <a:t> is why we need cheaper alternatives. Stupid arguments like the one offered here by Roger </a:t>
            </a:r>
            <a:r>
              <a:rPr lang="en-CA" dirty="0" err="1" smtClean="0">
                <a:effectLst/>
              </a:rPr>
              <a:t>Schank</a:t>
            </a:r>
            <a:r>
              <a:rPr lang="en-CA" dirty="0" smtClean="0">
                <a:effectLst/>
              </a:rPr>
              <a:t> need not apply.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46</a:t>
            </a:fld>
            <a:endParaRPr lang="en-CA"/>
          </a:p>
        </p:txBody>
      </p:sp>
    </p:spTree>
    <p:extLst>
      <p:ext uri="{BB962C8B-B14F-4D97-AF65-F5344CB8AC3E}">
        <p14:creationId xmlns:p14="http://schemas.microsoft.com/office/powerpoint/2010/main" val="4083398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Are MOOCs Just Moneymaking Scams? Providers Challenged To Substantiate Grandiose Claims</a:t>
            </a:r>
            <a:r>
              <a:rPr lang="en-CA" dirty="0" smtClean="0">
                <a:effectLst/>
              </a:rPr>
              <a:t/>
            </a:r>
            <a:br>
              <a:rPr lang="en-CA" dirty="0" smtClean="0">
                <a:effectLst/>
              </a:rPr>
            </a:br>
            <a:r>
              <a:rPr lang="en-CA" dirty="0" smtClean="0">
                <a:hlinkClick r:id="rId4"/>
              </a:rPr>
              <a:t>Keith Button</a:t>
            </a:r>
            <a:r>
              <a:rPr lang="en-CA" dirty="0" smtClean="0">
                <a:effectLst/>
              </a:rPr>
              <a:t>, </a:t>
            </a:r>
            <a:r>
              <a:rPr lang="en-CA" dirty="0" smtClean="0">
                <a:hlinkClick r:id="rId5"/>
              </a:rPr>
              <a:t>Campus Technology</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So the </a:t>
            </a:r>
            <a:r>
              <a:rPr lang="en-CA" dirty="0" smtClean="0">
                <a:effectLst/>
                <a:hlinkClick r:id="rId6"/>
              </a:rPr>
              <a:t>Campaign for the Future of Higher Education</a:t>
            </a:r>
            <a:r>
              <a:rPr lang="en-CA" dirty="0" smtClean="0">
                <a:effectLst/>
              </a:rPr>
              <a:t> has launched a video and campaign against MOOCs, depicting MOOCs as schemes designed to make money. This follows the release of </a:t>
            </a:r>
            <a:r>
              <a:rPr lang="en-CA" dirty="0" smtClean="0">
                <a:effectLst/>
                <a:hlinkClick r:id="rId7"/>
              </a:rPr>
              <a:t>three working papers</a:t>
            </a:r>
            <a:r>
              <a:rPr lang="en-CA" dirty="0" smtClean="0">
                <a:effectLst/>
              </a:rPr>
              <a:t>  last year "questioning the basic positive assumptions about online education." I will admit, Coursera, </a:t>
            </a:r>
            <a:r>
              <a:rPr lang="en-CA" dirty="0" err="1" smtClean="0">
                <a:effectLst/>
              </a:rPr>
              <a:t>Udacity</a:t>
            </a:r>
            <a:r>
              <a:rPr lang="en-CA" dirty="0" smtClean="0">
                <a:effectLst/>
              </a:rPr>
              <a:t> and EdX make good targets. But it doesn't make sense to tar all MOOCs (and all online learning) with the same brush. More on this item at </a:t>
            </a:r>
            <a:r>
              <a:rPr lang="en-CA" dirty="0" smtClean="0">
                <a:effectLst/>
                <a:hlinkClick r:id="rId8"/>
              </a:rPr>
              <a:t>Inside Higher Ed</a:t>
            </a:r>
            <a:r>
              <a:rPr lang="en-CA" dirty="0" smtClean="0">
                <a:effectLst/>
              </a:rPr>
              <a:t>, </a:t>
            </a:r>
            <a:r>
              <a:rPr lang="en-CA" dirty="0" smtClean="0">
                <a:effectLst/>
                <a:hlinkClick r:id="rId9"/>
              </a:rPr>
              <a:t>Huffington Post</a:t>
            </a:r>
            <a:r>
              <a:rPr lang="en-CA" dirty="0" smtClean="0">
                <a:effectLst/>
              </a:rPr>
              <a:t>, </a:t>
            </a:r>
            <a:r>
              <a:rPr lang="en-CA" dirty="0" smtClean="0">
                <a:effectLst/>
                <a:hlinkClick r:id="rId10"/>
              </a:rPr>
              <a:t>L.A. Times</a:t>
            </a:r>
            <a:r>
              <a:rPr lang="en-CA" dirty="0" smtClean="0">
                <a:effectLst/>
              </a:rPr>
              <a:t>.</a:t>
            </a:r>
          </a:p>
          <a:p>
            <a:r>
              <a:rPr lang="en-CA" dirty="0" smtClean="0">
                <a:effectLst/>
              </a:rPr>
              <a:t/>
            </a:r>
            <a:br>
              <a:rPr lang="en-CA" dirty="0" smtClean="0">
                <a:effectLst/>
              </a:rPr>
            </a:br>
            <a:r>
              <a:rPr lang="en-CA" dirty="0" smtClean="0">
                <a:effectLst/>
              </a:rPr>
              <a:t>If the people at CFHE really want to debate the people behind MOOCs, they should debate George Siemens, Dave Cormier and myself. I for one would stand up and be counted. If they want a real debate, they should give us a call. We're not over-hyped VC-backed straw men you can knock down by citing some overblown rhetoric and fancy videos. We have a couple of decades of smart and steady advances behind us. And we have, I think, a pretty good sense of where we're going in the future, and yes, how the work we're doing with MOOCs and related technology will help provide access to learning for everyone.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47</a:t>
            </a:fld>
            <a:endParaRPr lang="en-CA"/>
          </a:p>
        </p:txBody>
      </p:sp>
    </p:spTree>
    <p:extLst>
      <p:ext uri="{BB962C8B-B14F-4D97-AF65-F5344CB8AC3E}">
        <p14:creationId xmlns:p14="http://schemas.microsoft.com/office/powerpoint/2010/main" val="2783468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5 Things Researchers Have Discovered About MOOCs</a:t>
            </a:r>
            <a:r>
              <a:rPr lang="en-CA" dirty="0" smtClean="0">
                <a:effectLst/>
              </a:rPr>
              <a:t/>
            </a:r>
            <a:br>
              <a:rPr lang="en-CA" dirty="0" smtClean="0">
                <a:effectLst/>
              </a:rPr>
            </a:br>
            <a:r>
              <a:rPr lang="en-CA" dirty="0" smtClean="0">
                <a:hlinkClick r:id="rId4"/>
              </a:rPr>
              <a:t>Steve Kolowich</a:t>
            </a:r>
            <a:r>
              <a:rPr lang="en-CA" dirty="0" smtClean="0">
                <a:effectLst/>
              </a:rPr>
              <a:t>, </a:t>
            </a:r>
            <a:r>
              <a:rPr lang="en-CA" dirty="0" smtClean="0">
                <a:hlinkClick r:id="rId5"/>
              </a:rPr>
              <a:t>The Chronicle: Wired Campus Blog</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we've learned a lot about MOOCs. And as one of the academics gathered during the Texas snowstorm, I think I can say confidently that these five things are not among them. The five:</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If you are isolated, poor, and enamored of the prestigious university offering the MOOC you’re taking, you are less likely to complete it.</a:t>
            </a:r>
          </a:p>
          <a:p>
            <a:r>
              <a:rPr lang="en-CA" dirty="0" smtClean="0">
                <a:effectLst/>
              </a:rPr>
              <a:t/>
            </a:r>
            <a:br>
              <a:rPr lang="en-CA" dirty="0" smtClean="0">
                <a:effectLst/>
              </a:rPr>
            </a:br>
            <a:r>
              <a:rPr lang="en-CA" dirty="0" smtClean="0">
                <a:effectLst/>
              </a:rPr>
              <a:t>Coaching students to have a healthier mindset about learning may not help in a MOOC.</a:t>
            </a:r>
          </a:p>
          <a:p>
            <a:r>
              <a:rPr lang="en-CA" dirty="0" smtClean="0">
                <a:effectLst/>
              </a:rPr>
              <a:t/>
            </a:r>
            <a:br>
              <a:rPr lang="en-CA" dirty="0" smtClean="0">
                <a:effectLst/>
              </a:rPr>
            </a:br>
            <a:r>
              <a:rPr lang="en-CA" dirty="0" smtClean="0">
                <a:effectLst/>
              </a:rPr>
              <a:t>Paired with the right incentives, MOOCs can help prepare at-risk students for college-level work.</a:t>
            </a:r>
          </a:p>
          <a:p>
            <a:r>
              <a:rPr lang="en-CA" dirty="0" smtClean="0">
                <a:effectLst/>
              </a:rPr>
              <a:t/>
            </a:r>
            <a:br>
              <a:rPr lang="en-CA" dirty="0" smtClean="0">
                <a:effectLst/>
              </a:rPr>
            </a:br>
            <a:r>
              <a:rPr lang="en-CA" dirty="0" smtClean="0">
                <a:effectLst/>
              </a:rPr>
              <a:t>Discussion forums in MOOCs are healthy places for the few students who use them.</a:t>
            </a:r>
          </a:p>
          <a:p>
            <a:r>
              <a:rPr lang="en-CA" dirty="0" smtClean="0">
                <a:effectLst/>
              </a:rPr>
              <a:t/>
            </a:r>
            <a:br>
              <a:rPr lang="en-CA" dirty="0" smtClean="0">
                <a:effectLst/>
              </a:rPr>
            </a:br>
            <a:r>
              <a:rPr lang="en-CA" dirty="0" smtClean="0">
                <a:effectLst/>
              </a:rPr>
              <a:t>We still do not know if doing well in MOOCs will help underprivileged learners become upwardly mobile.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Where does the Chronicle say this nonsense comes from? </a:t>
            </a:r>
            <a:r>
              <a:rPr lang="en-CA" dirty="0" smtClean="0">
                <a:effectLst/>
                <a:hlinkClick r:id="rId6"/>
              </a:rPr>
              <a:t>From an organization</a:t>
            </a:r>
            <a:r>
              <a:rPr lang="en-CA" dirty="0" smtClean="0">
                <a:effectLst/>
              </a:rPr>
              <a:t> that should know better. It's not simply that these statements are false (though no doubt some of them are). It's that they're misplaced and emphasized the wrong things. Note that not one of them has anything to do with whether people </a:t>
            </a:r>
            <a:r>
              <a:rPr lang="en-CA" i="1" dirty="0" smtClean="0">
                <a:effectLst/>
              </a:rPr>
              <a:t>learn</a:t>
            </a:r>
            <a:r>
              <a:rPr lang="en-CA" dirty="0" smtClean="0">
                <a:effectLst/>
              </a:rPr>
              <a:t>, form </a:t>
            </a:r>
            <a:r>
              <a:rPr lang="en-CA" i="1" dirty="0" smtClean="0">
                <a:effectLst/>
              </a:rPr>
              <a:t>communities</a:t>
            </a:r>
            <a:r>
              <a:rPr lang="en-CA" dirty="0" smtClean="0">
                <a:effectLst/>
              </a:rPr>
              <a:t>, or </a:t>
            </a:r>
            <a:r>
              <a:rPr lang="en-CA" i="1" dirty="0" smtClean="0">
                <a:effectLst/>
              </a:rPr>
              <a:t>make their lives better</a:t>
            </a:r>
            <a:r>
              <a:rPr lang="en-CA" dirty="0" smtClean="0">
                <a:effectLst/>
              </a:rPr>
              <a: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48</a:t>
            </a:fld>
            <a:endParaRPr lang="en-CA"/>
          </a:p>
        </p:txBody>
      </p:sp>
    </p:spTree>
    <p:extLst>
      <p:ext uri="{BB962C8B-B14F-4D97-AF65-F5344CB8AC3E}">
        <p14:creationId xmlns:p14="http://schemas.microsoft.com/office/powerpoint/2010/main" val="1394568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Partial Transcript: Richard Levin (new Coursera CEO) on Charlie Rose</a:t>
            </a:r>
            <a:r>
              <a:rPr lang="en-CA" dirty="0" smtClean="0">
                <a:effectLst/>
              </a:rPr>
              <a:t/>
            </a:r>
            <a:br>
              <a:rPr lang="en-CA" dirty="0" smtClean="0">
                <a:effectLst/>
              </a:rPr>
            </a:br>
            <a:r>
              <a:rPr lang="en-CA" dirty="0" smtClean="0">
                <a:hlinkClick r:id="rId4"/>
              </a:rPr>
              <a:t>Phil Hill</a:t>
            </a:r>
            <a:r>
              <a:rPr lang="en-CA" dirty="0" smtClean="0">
                <a:effectLst/>
              </a:rPr>
              <a:t>, </a:t>
            </a:r>
            <a:r>
              <a:rPr lang="en-CA" dirty="0" smtClean="0">
                <a:hlinkClick r:id="rId5"/>
              </a:rPr>
              <a:t>e-Literate</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Very lightweight interview with Richard Levin by </a:t>
            </a:r>
            <a:r>
              <a:rPr lang="en-CA" dirty="0" smtClean="0">
                <a:effectLst/>
                <a:hlinkClick r:id="rId6"/>
              </a:rPr>
              <a:t>Charlie Rose</a:t>
            </a:r>
            <a:r>
              <a:rPr lang="en-CA" dirty="0" smtClean="0">
                <a:effectLst/>
              </a:rPr>
              <a:t>, with transcript provided by Phil Hill. Maybe Levin is just being cagey, but it's not clear to me he actually knows what the product, the differentiators and the issues are. Like this: "EdX is open source software, which some of the computer science types like that – it means they can play with it, they can add to the features on their own. But we’re developing interfaces that will allow faculty to add features as well." Does he mean modules, apps, APIs (like Coursera just offered)? Does he even know?</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49</a:t>
            </a:fld>
            <a:endParaRPr lang="en-CA"/>
          </a:p>
        </p:txBody>
      </p:sp>
    </p:spTree>
    <p:extLst>
      <p:ext uri="{BB962C8B-B14F-4D97-AF65-F5344CB8AC3E}">
        <p14:creationId xmlns:p14="http://schemas.microsoft.com/office/powerpoint/2010/main" val="440827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Study of MOOCs Suggests Dropping the Label ‘Dropout’</a:t>
            </a:r>
            <a:r>
              <a:rPr lang="en-CA" dirty="0" smtClean="0">
                <a:effectLst/>
              </a:rPr>
              <a:t/>
            </a:r>
            <a:br>
              <a:rPr lang="en-CA" dirty="0" smtClean="0">
                <a:effectLst/>
              </a:rPr>
            </a:br>
            <a:r>
              <a:rPr lang="en-CA" dirty="0" err="1" smtClean="0">
                <a:hlinkClick r:id="rId4"/>
              </a:rPr>
              <a:t>Avi</a:t>
            </a:r>
            <a:r>
              <a:rPr lang="en-CA" dirty="0" smtClean="0">
                <a:hlinkClick r:id="rId4"/>
              </a:rPr>
              <a:t> </a:t>
            </a:r>
            <a:r>
              <a:rPr lang="en-CA" dirty="0" err="1" smtClean="0">
                <a:hlinkClick r:id="rId4"/>
              </a:rPr>
              <a:t>Wolfman-Arent</a:t>
            </a:r>
            <a:r>
              <a:rPr lang="en-CA" dirty="0" smtClean="0">
                <a:effectLst/>
              </a:rPr>
              <a:t>, </a:t>
            </a:r>
            <a:r>
              <a:rPr lang="en-CA" dirty="0" smtClean="0">
                <a:hlinkClick r:id="rId5"/>
              </a:rPr>
              <a:t>The Chronicle: Wired Campus Blog</a:t>
            </a:r>
            <a:r>
              <a:rPr lang="en-CA" dirty="0" smtClean="0">
                <a:effectLst/>
              </a:rPr>
              <a:t>, Jun 23, 2014</a:t>
            </a:r>
            <a:br>
              <a:rPr lang="en-CA" dirty="0" smtClean="0">
                <a:effectLst/>
              </a:rPr>
            </a:br>
            <a:r>
              <a:rPr lang="en-CA" i="1" dirty="0" smtClean="0">
                <a:effectLst/>
              </a:rPr>
              <a:t>Commentary by Stephen Downes</a:t>
            </a:r>
            <a:r>
              <a:rPr lang="en-CA" dirty="0" smtClean="0">
                <a:effectLst/>
              </a:rPr>
              <a:t> </a:t>
            </a:r>
          </a:p>
          <a:p>
            <a:r>
              <a:rPr lang="en-CA" dirty="0" smtClean="0">
                <a:effectLst/>
              </a:rPr>
              <a:t>I'm not a fan of research papers that produce taxonomies, but if you do produce a taxonomy, it should reflect causes, practices, or some such thing. If I were to categorize MOOC users, therefore, I'd characterize them by the impact they have on the system: uploaders, commenters, subscribers, viewers, and lurkers. Each of these can be quantified by site statistics. </a:t>
            </a:r>
            <a:r>
              <a:rPr lang="en-CA" dirty="0" err="1" smtClean="0">
                <a:effectLst/>
              </a:rPr>
              <a:t>Meanhile</a:t>
            </a:r>
            <a:r>
              <a:rPr lang="en-CA" dirty="0" smtClean="0">
                <a:effectLst/>
              </a:rPr>
              <a:t>, the best response to </a:t>
            </a:r>
            <a:r>
              <a:rPr lang="en-CA" dirty="0" smtClean="0">
                <a:effectLst/>
                <a:hlinkClick r:id="rId6"/>
              </a:rPr>
              <a:t>this research report</a:t>
            </a:r>
            <a:r>
              <a:rPr lang="en-CA" dirty="0" smtClean="0">
                <a:effectLst/>
              </a:rPr>
              <a:t> is the first comment in the Chronicle: "The fact that anyone ever considered a person who clicked on a link on the internet but failed to devote several weeks of their time to the "product" to be a "dropout" should be the news."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50</a:t>
            </a:fld>
            <a:endParaRPr lang="en-CA"/>
          </a:p>
        </p:txBody>
      </p:sp>
    </p:spTree>
    <p:extLst>
      <p:ext uri="{BB962C8B-B14F-4D97-AF65-F5344CB8AC3E}">
        <p14:creationId xmlns:p14="http://schemas.microsoft.com/office/powerpoint/2010/main" val="1163652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Alexander the MOOC Lands</a:t>
            </a:r>
            <a:r>
              <a:rPr lang="en-CA" dirty="0" smtClean="0">
                <a:effectLst/>
              </a:rPr>
              <a:t/>
            </a:r>
            <a:br>
              <a:rPr lang="en-CA" dirty="0" smtClean="0">
                <a:effectLst/>
              </a:rPr>
            </a:br>
            <a:r>
              <a:rPr lang="en-CA" dirty="0" smtClean="0">
                <a:hlinkClick r:id="rId4"/>
              </a:rPr>
              <a:t>Guy M. Rogers</a:t>
            </a:r>
            <a:r>
              <a:rPr lang="en-CA" dirty="0" smtClean="0">
                <a:effectLst/>
              </a:rPr>
              <a:t>, </a:t>
            </a:r>
            <a:r>
              <a:rPr lang="en-CA" dirty="0" smtClean="0">
                <a:hlinkClick r:id="rId5"/>
              </a:rPr>
              <a:t>Inside Higher Ed</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I know, it's just another MOOC story, which has been done, but still I can't help passing these sentences along: "Some critics of MOOCs have pointed to the fact that only a small percentage of those who register for MOOCs routinely 'finish' classes... it is true that about 6% of the students who registered for my class completed the final exam. But."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51</a:t>
            </a:fld>
            <a:endParaRPr lang="en-CA"/>
          </a:p>
        </p:txBody>
      </p:sp>
    </p:spTree>
    <p:extLst>
      <p:ext uri="{BB962C8B-B14F-4D97-AF65-F5344CB8AC3E}">
        <p14:creationId xmlns:p14="http://schemas.microsoft.com/office/powerpoint/2010/main" val="395897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MOOCS: Expectations and Reality</a:t>
            </a:r>
            <a:r>
              <a:rPr lang="en-CA" dirty="0" smtClean="0">
                <a:effectLst/>
              </a:rPr>
              <a:t/>
            </a:r>
            <a:br>
              <a:rPr lang="en-CA" dirty="0" smtClean="0">
                <a:effectLst/>
              </a:rPr>
            </a:br>
            <a:r>
              <a:rPr lang="en-CA" dirty="0" smtClean="0">
                <a:hlinkClick r:id="rId4"/>
              </a:rPr>
              <a:t>Devayani Tirthali</a:t>
            </a:r>
            <a:r>
              <a:rPr lang="en-CA" dirty="0" smtClean="0">
                <a:effectLst/>
              </a:rPr>
              <a:t>, </a:t>
            </a:r>
            <a:r>
              <a:rPr lang="en-CA" dirty="0" smtClean="0">
                <a:hlinkClick r:id="rId5"/>
              </a:rPr>
              <a:t>Fiona M. Hollands</a:t>
            </a:r>
            <a:r>
              <a:rPr lang="en-CA" dirty="0" smtClean="0">
                <a:effectLst/>
              </a:rPr>
              <a:t>, </a:t>
            </a:r>
            <a:r>
              <a:rPr lang="en-CA" dirty="0" smtClean="0">
                <a:hlinkClick r:id="rId6"/>
              </a:rPr>
              <a:t>Teachers College Columbia University</a:t>
            </a:r>
            <a:r>
              <a:rPr lang="en-CA" dirty="0" smtClean="0">
                <a:effectLst/>
              </a:rPr>
              <a:t>, May 13, 2014</a:t>
            </a:r>
            <a:br>
              <a:rPr lang="en-CA" dirty="0" smtClean="0">
                <a:effectLst/>
              </a:rPr>
            </a:br>
            <a:r>
              <a:rPr lang="en-CA" i="1" dirty="0" smtClean="0">
                <a:effectLst/>
              </a:rPr>
              <a:t>Commentary by Stephen Downes</a:t>
            </a:r>
            <a:r>
              <a:rPr lang="en-CA" dirty="0" smtClean="0">
                <a:effectLst/>
              </a:rPr>
              <a:t> </a:t>
            </a:r>
          </a:p>
          <a:p>
            <a:r>
              <a:rPr lang="en-CA" dirty="0" smtClean="0">
                <a:effectLst/>
              </a:rPr>
              <a:t>Longish report (211 page PDF) about the use and understanding of MOOCs in an institutional context. "Through interviews with 83 administrators, faculty members, researchers, and other actors from 62 different institutions (see Appendices I, III and VI for details) active in the </a:t>
            </a:r>
            <a:r>
              <a:rPr lang="en-CA" dirty="0" err="1" smtClean="0">
                <a:effectLst/>
              </a:rPr>
              <a:t>MOOCspace</a:t>
            </a:r>
            <a:r>
              <a:rPr lang="en-CA" dirty="0" smtClean="0">
                <a:effectLst/>
              </a:rPr>
              <a:t> or more generally in online learning, we observed that colleges and universities have adopted several different stances towards engaging with MOOCs and are using them as vehicles to pursue multiple goals."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a:t>
            </a:fld>
            <a:endParaRPr lang="en-CA"/>
          </a:p>
        </p:txBody>
      </p:sp>
    </p:spTree>
    <p:extLst>
      <p:ext uri="{BB962C8B-B14F-4D97-AF65-F5344CB8AC3E}">
        <p14:creationId xmlns:p14="http://schemas.microsoft.com/office/powerpoint/2010/main" val="1461446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What Harvard and MIT could learn from the University of Phoenix about analytics</a:t>
            </a:r>
            <a:r>
              <a:rPr lang="en-CA" dirty="0" smtClean="0">
                <a:effectLst/>
              </a:rPr>
              <a:t/>
            </a:r>
            <a:br>
              <a:rPr lang="en-CA" dirty="0" smtClean="0">
                <a:effectLst/>
              </a:rPr>
            </a:br>
            <a:r>
              <a:rPr lang="en-CA" dirty="0" smtClean="0">
                <a:hlinkClick r:id="rId4"/>
              </a:rPr>
              <a:t>Phil Hill</a:t>
            </a:r>
            <a:r>
              <a:rPr lang="en-CA" dirty="0" smtClean="0">
                <a:effectLst/>
              </a:rPr>
              <a:t>, </a:t>
            </a:r>
            <a:r>
              <a:rPr lang="en-CA" dirty="0" smtClean="0">
                <a:hlinkClick r:id="rId5"/>
              </a:rPr>
              <a:t>e-Literate</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Phil Hill is critical of the new data being released by Harvard and MIT from their </a:t>
            </a:r>
            <a:r>
              <a:rPr lang="en-CA" dirty="0" err="1" smtClean="0">
                <a:effectLst/>
              </a:rPr>
              <a:t>edX</a:t>
            </a:r>
            <a:r>
              <a:rPr lang="en-CA" dirty="0" smtClean="0">
                <a:effectLst/>
              </a:rPr>
              <a:t>-based MOOCs. "At first I was eager to explore the data," he writes, "but I am not sure how much useful insight is possible due to how the data was collected... this data only tells us very shallow usage patterns aggregated over the entire course – did they look at courseware, how many video views, how many forum posts, final grade, etc. [and] ignores student goals or any information giving a clue on whether students desired to complete the course, get a good grade, get a certificate, or just sample some material."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52</a:t>
            </a:fld>
            <a:endParaRPr lang="en-CA"/>
          </a:p>
        </p:txBody>
      </p:sp>
    </p:spTree>
    <p:extLst>
      <p:ext uri="{BB962C8B-B14F-4D97-AF65-F5344CB8AC3E}">
        <p14:creationId xmlns:p14="http://schemas.microsoft.com/office/powerpoint/2010/main" val="34545925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MOOC Research Initiative: Reports Released</a:t>
            </a:r>
            <a:r>
              <a:rPr lang="en-CA" dirty="0" smtClean="0">
                <a:effectLst/>
              </a:rPr>
              <a:t/>
            </a:r>
            <a:br>
              <a:rPr lang="en-CA" dirty="0" smtClean="0">
                <a:effectLst/>
              </a:rPr>
            </a:br>
            <a:r>
              <a:rPr lang="en-CA" dirty="0" smtClean="0">
                <a:hlinkClick r:id="rId4"/>
              </a:rPr>
              <a:t>George Siemens</a:t>
            </a:r>
            <a:r>
              <a:rPr lang="en-CA" dirty="0" smtClean="0">
                <a:effectLst/>
              </a:rPr>
              <a:t>, </a:t>
            </a:r>
            <a:r>
              <a:rPr lang="en-CA" dirty="0" err="1" smtClean="0">
                <a:hlinkClick r:id="rId5"/>
              </a:rPr>
              <a:t>elearnspace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George Siemens posts that the </a:t>
            </a:r>
            <a:r>
              <a:rPr lang="en-CA" dirty="0" smtClean="0">
                <a:effectLst/>
                <a:hlinkClick r:id="rId3"/>
              </a:rPr>
              <a:t>reports</a:t>
            </a:r>
            <a:r>
              <a:rPr lang="en-CA" dirty="0" smtClean="0">
                <a:effectLst/>
              </a:rPr>
              <a:t> from the MOOC Research Initiative are now available. There's a disclaimer on the page saying "reports have not been peer reviewed and are provided without comment or assessment regarding research method and outcome" but I read through a dozen of so of them and find the work would be generally acceptable in academic journals (provided they added a 'literature review' section citing previously published works by the journal's editors and reviewers). The focus of the studies was empirical, ranging from an examination of media coverage to analysis of videos viewed to clickstream analysis to network graphs. But for all that many of the MOOCs studied were pretty similar to traditional courses (there </a:t>
            </a:r>
            <a:r>
              <a:rPr lang="en-CA" dirty="0" smtClean="0">
                <a:effectLst/>
                <a:hlinkClick r:id="rId6"/>
              </a:rPr>
              <a:t>are</a:t>
            </a:r>
            <a:r>
              <a:rPr lang="en-CA" dirty="0" smtClean="0">
                <a:effectLst/>
              </a:rPr>
              <a:t> </a:t>
            </a:r>
            <a:r>
              <a:rPr lang="en-CA" dirty="0" smtClean="0">
                <a:effectLst/>
                <a:hlinkClick r:id="rId7"/>
              </a:rPr>
              <a:t>exceptions</a:t>
            </a:r>
            <a:r>
              <a:rPr lang="en-CA" dirty="0" smtClean="0">
                <a:effectLst/>
              </a:rPr>
              <a:t>) and the surveys produce unsurprising results. (Image: </a:t>
            </a:r>
            <a:r>
              <a:rPr lang="en-CA" dirty="0" smtClean="0">
                <a:effectLst/>
                <a:hlinkClick r:id="rId8"/>
              </a:rPr>
              <a:t>Kellogg, Booth and Oliver</a:t>
            </a:r>
            <a:r>
              <a:rPr lang="en-CA" dirty="0" smtClean="0">
                <a:effectLst/>
              </a:rPr>
              <a:t>) Related: Siemens is </a:t>
            </a:r>
            <a:r>
              <a:rPr lang="en-CA" dirty="0" smtClean="0">
                <a:effectLst/>
                <a:hlinkClick r:id="rId9"/>
              </a:rPr>
              <a:t>running a MOOC</a:t>
            </a:r>
            <a:r>
              <a:rPr lang="en-CA" dirty="0" smtClean="0">
                <a:effectLst/>
              </a:rPr>
              <a:t> about analytics on </a:t>
            </a:r>
            <a:r>
              <a:rPr lang="en-CA" dirty="0" err="1" smtClean="0">
                <a:effectLst/>
              </a:rPr>
              <a:t>edX</a:t>
            </a:r>
            <a:r>
              <a:rPr lang="en-CA" dirty="0" smtClean="0">
                <a:effectLst/>
              </a:rPr>
              <a:t> this fall (turncoat! ;) ).</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53</a:t>
            </a:fld>
            <a:endParaRPr lang="en-CA"/>
          </a:p>
        </p:txBody>
      </p:sp>
    </p:spTree>
    <p:extLst>
      <p:ext uri="{BB962C8B-B14F-4D97-AF65-F5344CB8AC3E}">
        <p14:creationId xmlns:p14="http://schemas.microsoft.com/office/powerpoint/2010/main" val="859260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MOOCs Won’t Replace Business Schools — They’ll Diversify Them</a:t>
            </a:r>
            <a:r>
              <a:rPr lang="en-CA" dirty="0" smtClean="0">
                <a:effectLst/>
              </a:rPr>
              <a:t/>
            </a:r>
            <a:br>
              <a:rPr lang="en-CA" dirty="0" smtClean="0">
                <a:effectLst/>
              </a:rPr>
            </a:br>
            <a:r>
              <a:rPr lang="en-CA" dirty="0" smtClean="0">
                <a:hlinkClick r:id="rId4"/>
              </a:rPr>
              <a:t>Gayle Christensen</a:t>
            </a:r>
            <a:r>
              <a:rPr lang="en-CA" dirty="0" smtClean="0">
                <a:effectLst/>
              </a:rPr>
              <a:t>, </a:t>
            </a:r>
            <a:r>
              <a:rPr lang="en-CA" dirty="0" smtClean="0">
                <a:hlinkClick r:id="rId5"/>
              </a:rPr>
              <a:t>Brandon Alcorn</a:t>
            </a:r>
            <a:r>
              <a:rPr lang="en-CA" dirty="0" smtClean="0">
                <a:effectLst/>
              </a:rPr>
              <a:t>, </a:t>
            </a:r>
            <a:r>
              <a:rPr lang="en-CA" dirty="0" smtClean="0">
                <a:hlinkClick r:id="rId6"/>
              </a:rPr>
              <a:t>Ezekiel Emanuel</a:t>
            </a:r>
            <a:r>
              <a:rPr lang="en-CA" dirty="0" smtClean="0">
                <a:effectLst/>
              </a:rPr>
              <a:t>, </a:t>
            </a:r>
            <a:r>
              <a:rPr lang="en-CA" dirty="0" smtClean="0">
                <a:hlinkClick r:id="rId7"/>
              </a:rPr>
              <a:t>Harvard Business Review Blogs</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This idea here is that MOOCs are effective </a:t>
            </a:r>
            <a:r>
              <a:rPr lang="en-CA" dirty="0" err="1" smtClean="0">
                <a:effectLst/>
              </a:rPr>
              <a:t>advertsing</a:t>
            </a:r>
            <a:r>
              <a:rPr lang="en-CA" dirty="0" smtClean="0">
                <a:effectLst/>
              </a:rPr>
              <a:t> vehicles that will help these schools attract the demographics they want, especially since they have a global reach. Of course, this is true for every agency which launches a MOOC, so if everyone launches MOOCs, it's all a wash.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54</a:t>
            </a:fld>
            <a:endParaRPr lang="en-CA"/>
          </a:p>
        </p:txBody>
      </p:sp>
    </p:spTree>
    <p:extLst>
      <p:ext uri="{BB962C8B-B14F-4D97-AF65-F5344CB8AC3E}">
        <p14:creationId xmlns:p14="http://schemas.microsoft.com/office/powerpoint/2010/main" val="3535307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Conventional Online Higher Education Will Absorb MOOCs, 2 Reports Say</a:t>
            </a:r>
            <a:r>
              <a:rPr lang="en-CA" dirty="0" smtClean="0">
                <a:effectLst/>
              </a:rPr>
              <a:t/>
            </a:r>
            <a:br>
              <a:rPr lang="en-CA" dirty="0" smtClean="0">
                <a:effectLst/>
              </a:rPr>
            </a:br>
            <a:r>
              <a:rPr lang="en-CA" dirty="0" smtClean="0">
                <a:hlinkClick r:id="rId4"/>
              </a:rPr>
              <a:t>Steve Kolowich</a:t>
            </a:r>
            <a:r>
              <a:rPr lang="en-CA" dirty="0" smtClean="0">
                <a:effectLst/>
              </a:rPr>
              <a:t>, </a:t>
            </a:r>
            <a:r>
              <a:rPr lang="en-CA" dirty="0" smtClean="0">
                <a:hlinkClick r:id="rId5"/>
              </a:rPr>
              <a:t>The Chronicle: Wired Campus Blog</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most interesting thing about this headline is that it asserts that there is such a thing as 'conventional online higher education'. Even a few years ago the words would have choked in the Chronicle headline writer's pen. So the two reports are from Center on Higher Education Reform at the American Enterprise Institute, which released the </a:t>
            </a:r>
            <a:r>
              <a:rPr lang="en-CA" dirty="0" smtClean="0">
                <a:effectLst/>
                <a:hlinkClick r:id="rId6"/>
              </a:rPr>
              <a:t>Bellwether report</a:t>
            </a:r>
            <a:r>
              <a:rPr lang="en-CA" dirty="0" smtClean="0">
                <a:effectLst/>
              </a:rPr>
              <a:t>, and Teachers College at Columbia University, which released </a:t>
            </a:r>
            <a:r>
              <a:rPr lang="en-CA" dirty="0" smtClean="0">
                <a:effectLst/>
                <a:hlinkClick r:id="rId7"/>
              </a:rPr>
              <a:t>a report</a:t>
            </a:r>
            <a:r>
              <a:rPr lang="en-CA" dirty="0" smtClean="0">
                <a:effectLst/>
              </a:rPr>
              <a:t> cited here the other day. That </a:t>
            </a:r>
            <a:r>
              <a:rPr lang="en-CA" i="1" dirty="0" smtClean="0">
                <a:effectLst/>
              </a:rPr>
              <a:t>institutions</a:t>
            </a:r>
            <a:r>
              <a:rPr lang="en-CA" dirty="0" smtClean="0">
                <a:effectLst/>
              </a:rPr>
              <a:t> will simply absorb MOOCs doesn't surprise me - they have very different goals and ambitions from the rest of us. But ask the question differently, and you get a different answer. Will massive open online learning survive? Almost certainly - part of the new reality institutions must now deal with is that free versions of their course materials (or materials very similar to their course materials) will exist online. And institutions won't absorb that. They can't.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55</a:t>
            </a:fld>
            <a:endParaRPr lang="en-CA"/>
          </a:p>
        </p:txBody>
      </p:sp>
    </p:spTree>
    <p:extLst>
      <p:ext uri="{BB962C8B-B14F-4D97-AF65-F5344CB8AC3E}">
        <p14:creationId xmlns:p14="http://schemas.microsoft.com/office/powerpoint/2010/main" val="3445929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Coursera shifts focus from ‘impact on learners’ to ‘reach of universities’</a:t>
            </a:r>
            <a:r>
              <a:rPr lang="en-CA" dirty="0" smtClean="0">
                <a:effectLst/>
              </a:rPr>
              <a:t/>
            </a:r>
            <a:br>
              <a:rPr lang="en-CA" dirty="0" smtClean="0">
                <a:effectLst/>
              </a:rPr>
            </a:br>
            <a:r>
              <a:rPr lang="en-CA" dirty="0" smtClean="0">
                <a:hlinkClick r:id="rId4"/>
              </a:rPr>
              <a:t>Michael Feldstein</a:t>
            </a:r>
            <a:r>
              <a:rPr lang="en-CA" dirty="0" smtClean="0">
                <a:effectLst/>
              </a:rPr>
              <a:t>, </a:t>
            </a:r>
            <a:r>
              <a:rPr lang="en-CA" dirty="0" smtClean="0">
                <a:hlinkClick r:id="rId5"/>
              </a:rPr>
              <a:t>e-Literate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Just to note this, so we don't miss it: "Richard C. Levin, the new chief executive of Coursera [says] the talk of “flipped classrooms” and “blended learning” — weaving MOOCs into classroom experiences — is not mere hype. 'But that is not the big picture,' Levin said in a visit last week to The Washington Post. 'The big picture is this magnifies the reach of universities by two or three orders of magnitude.'" Feldstein comments (cynically?) "It is possible that Levin’s focus will </a:t>
            </a:r>
            <a:r>
              <a:rPr lang="en-CA" i="1" dirty="0" smtClean="0">
                <a:effectLst/>
              </a:rPr>
              <a:t>indirectly</a:t>
            </a:r>
            <a:r>
              <a:rPr lang="en-CA" dirty="0" smtClean="0">
                <a:effectLst/>
              </a:rPr>
              <a:t> improve the learning potential of </a:t>
            </a:r>
            <a:r>
              <a:rPr lang="en-CA" dirty="0" err="1" smtClean="0">
                <a:effectLst/>
              </a:rPr>
              <a:t>Coursera’s</a:t>
            </a:r>
            <a:r>
              <a:rPr lang="en-CA" dirty="0" smtClean="0">
                <a:effectLst/>
              </a:rPr>
              <a:t> products and services, but it is worth noting a significant change in focus from the largest MOOC provider." See also the </a:t>
            </a:r>
            <a:r>
              <a:rPr lang="en-CA" dirty="0" smtClean="0">
                <a:effectLst/>
                <a:hlinkClick r:id="rId6"/>
              </a:rPr>
              <a:t>Chronicle's coverage</a:t>
            </a:r>
            <a:r>
              <a:rPr lang="en-CA" dirty="0" smtClean="0">
                <a:effectLst/>
              </a:rPr>
              <a:t> of the same announcement; "</a:t>
            </a:r>
            <a:r>
              <a:rPr lang="en-CA" dirty="0" err="1" smtClean="0">
                <a:effectLst/>
              </a:rPr>
              <a:t>esearchers</a:t>
            </a:r>
            <a:r>
              <a:rPr lang="en-CA" dirty="0" smtClean="0">
                <a:effectLst/>
              </a:rPr>
              <a:t> at Columbia University published a </a:t>
            </a:r>
            <a:r>
              <a:rPr lang="en-CA" dirty="0" smtClean="0">
                <a:effectLst/>
                <a:hlinkClick r:id="rId7"/>
              </a:rPr>
              <a:t>paper</a:t>
            </a:r>
            <a:r>
              <a:rPr lang="en-CA" dirty="0" smtClean="0">
                <a:effectLst/>
              </a:rPr>
              <a:t> noting that many university stakeholders are unclear about why they are investing in MOOCs." Related: </a:t>
            </a:r>
            <a:r>
              <a:rPr lang="en-CA" dirty="0" smtClean="0">
                <a:effectLst/>
                <a:hlinkClick r:id="rId8"/>
              </a:rPr>
              <a:t>the value of MOOCs</a:t>
            </a:r>
            <a:r>
              <a:rPr lang="en-CA" dirty="0" smtClean="0">
                <a:effectLst/>
              </a:rPr>
              <a:t> to early adopter universities, EDUCAUSE Review.</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56</a:t>
            </a:fld>
            <a:endParaRPr lang="en-CA"/>
          </a:p>
        </p:txBody>
      </p:sp>
    </p:spTree>
    <p:extLst>
      <p:ext uri="{BB962C8B-B14F-4D97-AF65-F5344CB8AC3E}">
        <p14:creationId xmlns:p14="http://schemas.microsoft.com/office/powerpoint/2010/main" val="942292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Brilliance struck. We call it Canvas Catalog.</a:t>
            </a:r>
            <a:r>
              <a:rPr lang="en-CA" dirty="0" smtClean="0">
                <a:effectLst/>
              </a:rPr>
              <a:t/>
            </a:r>
            <a:br>
              <a:rPr lang="en-CA" dirty="0" smtClean="0">
                <a:effectLst/>
              </a:rPr>
            </a:br>
            <a:r>
              <a:rPr lang="en-CA" dirty="0" smtClean="0">
                <a:hlinkClick r:id="rId4"/>
              </a:rPr>
              <a:t>Matt Goodwin</a:t>
            </a:r>
            <a:r>
              <a:rPr lang="en-CA" dirty="0" smtClean="0">
                <a:effectLst/>
              </a:rPr>
              <a:t>, </a:t>
            </a:r>
            <a:r>
              <a:rPr lang="en-CA" dirty="0" smtClean="0">
                <a:hlinkClick r:id="rId5"/>
              </a:rPr>
              <a:t>Canvas by </a:t>
            </a:r>
            <a:r>
              <a:rPr lang="en-CA" dirty="0" err="1" smtClean="0">
                <a:hlinkClick r:id="rId5"/>
              </a:rPr>
              <a:t>Instructure</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err="1" smtClean="0">
                <a:effectLst/>
              </a:rPr>
              <a:t>Instructure</a:t>
            </a:r>
            <a:r>
              <a:rPr lang="en-CA" dirty="0" smtClean="0">
                <a:effectLst/>
              </a:rPr>
              <a:t> is launching a new product called Canvas Catalog, "a white-label platform that enables any institution, government entity, university or K-12 school to create a branded index of online courses." This means, according to the blog post, "any organization using Canvas now has the ability to build a marketplace or storefront for their courses. This gives learners the ability to register, enroll, pay (if that’s your thing), and start taking courses without all the typical hassle." What I'd like to see from this service is an RSS feed - free courses should be freely syndicated (</a:t>
            </a:r>
            <a:r>
              <a:rPr lang="en-CA" dirty="0" smtClean="0">
                <a:effectLst/>
                <a:hlinkClick r:id="rId6"/>
              </a:rPr>
              <a:t>here's a sample RSS-Events file</a:t>
            </a:r>
            <a:r>
              <a:rPr lang="en-CA" dirty="0" smtClean="0">
                <a:effectLst/>
              </a:rPr>
              <a:t> and the RSS-Events schema is </a:t>
            </a:r>
            <a:r>
              <a:rPr lang="en-CA" dirty="0" smtClean="0">
                <a:effectLst/>
                <a:hlinkClick r:id="rId7"/>
              </a:rPr>
              <a:t>available here</a:t>
            </a:r>
            <a:r>
              <a:rPr lang="en-CA" dirty="0" smtClean="0">
                <a:effectLst/>
              </a:rPr>
              <a:t>). As usual, the announcement comes before the actual product is available, which is always annoying. So is the whole 'accidental invention' analogy, which in this context (and given the existence already of MOOC catalogues) is ridiculous.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57</a:t>
            </a:fld>
            <a:endParaRPr lang="en-CA"/>
          </a:p>
        </p:txBody>
      </p:sp>
    </p:spTree>
    <p:extLst>
      <p:ext uri="{BB962C8B-B14F-4D97-AF65-F5344CB8AC3E}">
        <p14:creationId xmlns:p14="http://schemas.microsoft.com/office/powerpoint/2010/main" val="723713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European Multiple MOOC Aggregator</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Open Education Europa</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Worth a look: "EMMA will provide a system for the delivery of free, open, online courses in multiple languages from different European universities to help preserve Europe’s rich cultural, educational and linguistic heritage and to promote real cross-cultural and multi-lingual learning."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58</a:t>
            </a:fld>
            <a:endParaRPr lang="en-CA"/>
          </a:p>
        </p:txBody>
      </p:sp>
    </p:spTree>
    <p:extLst>
      <p:ext uri="{BB962C8B-B14F-4D97-AF65-F5344CB8AC3E}">
        <p14:creationId xmlns:p14="http://schemas.microsoft.com/office/powerpoint/2010/main" val="9093654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Why </a:t>
            </a:r>
            <a:r>
              <a:rPr lang="en-CA" b="1" dirty="0" err="1" smtClean="0">
                <a:effectLst/>
                <a:hlinkClick r:id="rId3"/>
              </a:rPr>
              <a:t>Unizin</a:t>
            </a:r>
            <a:r>
              <a:rPr lang="en-CA" b="1" dirty="0" smtClean="0">
                <a:effectLst/>
                <a:hlinkClick r:id="rId3"/>
              </a:rPr>
              <a:t> is a Threat to </a:t>
            </a:r>
            <a:r>
              <a:rPr lang="en-CA" b="1" dirty="0" err="1" smtClean="0">
                <a:effectLst/>
                <a:hlinkClick r:id="rId3"/>
              </a:rPr>
              <a:t>edX</a:t>
            </a:r>
            <a:r>
              <a:rPr lang="en-CA" dirty="0" smtClean="0">
                <a:effectLst/>
              </a:rPr>
              <a:t/>
            </a:r>
            <a:br>
              <a:rPr lang="en-CA" dirty="0" smtClean="0">
                <a:effectLst/>
              </a:rPr>
            </a:br>
            <a:r>
              <a:rPr lang="en-CA" dirty="0" smtClean="0">
                <a:hlinkClick r:id="rId4"/>
              </a:rPr>
              <a:t>Michael Feldstein</a:t>
            </a:r>
            <a:r>
              <a:rPr lang="en-CA" dirty="0" smtClean="0">
                <a:effectLst/>
              </a:rPr>
              <a:t>, </a:t>
            </a:r>
            <a:r>
              <a:rPr lang="en-CA" dirty="0" smtClean="0">
                <a:hlinkClick r:id="rId5"/>
              </a:rPr>
              <a:t>e-Literate</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e-Literate a week or so </a:t>
            </a:r>
            <a:r>
              <a:rPr lang="en-CA" dirty="0" smtClean="0">
                <a:effectLst/>
                <a:hlinkClick r:id="rId6"/>
              </a:rPr>
              <a:t>broke a story</a:t>
            </a:r>
            <a:r>
              <a:rPr lang="en-CA" dirty="0" smtClean="0">
                <a:effectLst/>
              </a:rPr>
              <a:t> on </a:t>
            </a:r>
            <a:r>
              <a:rPr lang="en-CA" dirty="0" err="1" smtClean="0">
                <a:effectLst/>
              </a:rPr>
              <a:t>Unizin</a:t>
            </a:r>
            <a:r>
              <a:rPr lang="en-CA" dirty="0" smtClean="0">
                <a:effectLst/>
              </a:rPr>
              <a:t>, an initiative from the Indiana University designed to, as Michael Feldstein says, "run the table" on online learning technologies. In this post he adds more; it's an oddly personalized look at the initiative: "If you want to understand </a:t>
            </a:r>
            <a:r>
              <a:rPr lang="en-CA" dirty="0" err="1" smtClean="0">
                <a:effectLst/>
              </a:rPr>
              <a:t>Unizin</a:t>
            </a:r>
            <a:r>
              <a:rPr lang="en-CA" dirty="0" smtClean="0">
                <a:effectLst/>
              </a:rPr>
              <a:t>, you really have to understand Brad Wheeler.... </a:t>
            </a:r>
            <a:r>
              <a:rPr lang="en-CA" dirty="0" err="1" smtClean="0">
                <a:effectLst/>
              </a:rPr>
              <a:t>Unizin</a:t>
            </a:r>
            <a:r>
              <a:rPr lang="en-CA" dirty="0" smtClean="0">
                <a:effectLst/>
              </a:rPr>
              <a:t> has his fingerprints all over it." Well, maybe. "The LMS + MOOC pitch explains why these universities might be interested in a coalition, but it doesn’t fully explain the interest in the Learning Object Repository and analytics system." Really? We couldn't understand these without understanding Brad? Anyhow, do ready these articles - the field of education technology is in a rapid state of flux right now.</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59</a:t>
            </a:fld>
            <a:endParaRPr lang="en-CA"/>
          </a:p>
        </p:txBody>
      </p:sp>
    </p:spTree>
    <p:extLst>
      <p:ext uri="{BB962C8B-B14F-4D97-AF65-F5344CB8AC3E}">
        <p14:creationId xmlns:p14="http://schemas.microsoft.com/office/powerpoint/2010/main" val="339856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MOOCs’ disruption is only beginning</a:t>
            </a:r>
            <a:r>
              <a:rPr lang="en-CA" dirty="0" smtClean="0">
                <a:effectLst/>
              </a:rPr>
              <a:t/>
            </a:r>
            <a:br>
              <a:rPr lang="en-CA" dirty="0" smtClean="0">
                <a:effectLst/>
              </a:rPr>
            </a:br>
            <a:r>
              <a:rPr lang="en-CA" dirty="0" smtClean="0">
                <a:hlinkClick r:id="rId4"/>
              </a:rPr>
              <a:t>Clayton M. Christensen</a:t>
            </a:r>
            <a:r>
              <a:rPr lang="en-CA" dirty="0" smtClean="0">
                <a:effectLst/>
              </a:rPr>
              <a:t>, </a:t>
            </a:r>
            <a:r>
              <a:rPr lang="en-CA" dirty="0" smtClean="0">
                <a:hlinkClick r:id="rId5"/>
              </a:rPr>
              <a:t>Michelle R. Weise</a:t>
            </a:r>
            <a:r>
              <a:rPr lang="en-CA" dirty="0" smtClean="0">
                <a:effectLst/>
              </a:rPr>
              <a:t>, </a:t>
            </a:r>
            <a:r>
              <a:rPr lang="en-CA" dirty="0" smtClean="0">
                <a:hlinkClick r:id="rId6"/>
              </a:rPr>
              <a:t>Boston Globe</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What characterizes a bubble isn't the chorus of sceptics. It's thee lack of them. So MOOCs - who have certainly attracted the sceptics - are far from the bubble stage of their existence. So say Clayton M. Christensen and Michelle R. Weise in this op-ed. "Undoubtedly pronouncements over MOOCs’ demise are likewise premature. And their potential to disrupt — on price, technology, even pedagogy — in a long-stagnant industry is only just beginning to be seen."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60</a:t>
            </a:fld>
            <a:endParaRPr lang="en-CA"/>
          </a:p>
        </p:txBody>
      </p:sp>
    </p:spTree>
    <p:extLst>
      <p:ext uri="{BB962C8B-B14F-4D97-AF65-F5344CB8AC3E}">
        <p14:creationId xmlns:p14="http://schemas.microsoft.com/office/powerpoint/2010/main" val="3236974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Future Of Online Ed Isn't Heading Where You Expect</a:t>
            </a:r>
            <a:r>
              <a:rPr lang="en-CA" dirty="0" smtClean="0">
                <a:effectLst/>
              </a:rPr>
              <a:t/>
            </a:r>
            <a:br>
              <a:rPr lang="en-CA" dirty="0" smtClean="0">
                <a:effectLst/>
              </a:rPr>
            </a:br>
            <a:r>
              <a:rPr lang="en-CA" dirty="0" smtClean="0">
                <a:hlinkClick r:id="rId4"/>
              </a:rPr>
              <a:t>Anya </a:t>
            </a:r>
            <a:r>
              <a:rPr lang="en-CA" dirty="0" err="1" smtClean="0">
                <a:hlinkClick r:id="rId4"/>
              </a:rPr>
              <a:t>Kamenetz</a:t>
            </a:r>
            <a:r>
              <a:rPr lang="en-CA" dirty="0" smtClean="0">
                <a:effectLst/>
              </a:rPr>
              <a:t>, </a:t>
            </a:r>
            <a:r>
              <a:rPr lang="en-CA" dirty="0" smtClean="0">
                <a:hlinkClick r:id="rId5"/>
              </a:rPr>
              <a:t>NPR</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Short article with what is (I think) important news: "Trinidad and Tobago. Its government this week announced the creation of a </a:t>
            </a:r>
            <a:r>
              <a:rPr lang="en-CA" dirty="0" smtClean="0">
                <a:effectLst/>
                <a:hlinkClick r:id="rId6"/>
              </a:rPr>
              <a:t>National Knowledge Network</a:t>
            </a:r>
            <a:r>
              <a:rPr lang="en-CA" dirty="0" smtClean="0">
                <a:effectLst/>
              </a:rPr>
              <a:t> to promote free online learning in partnership with Khan Academy and Coursera." I think we can ignore the bit about the providers - these can change over time, while the idea of a national networks for free learning is something that can endure, and eventually, become entrenched. We've been seeing a number of stories like this, as the proprietors of these providers work their political connections to get national announcements.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61</a:t>
            </a:fld>
            <a:endParaRPr lang="en-CA"/>
          </a:p>
        </p:txBody>
      </p:sp>
    </p:spTree>
    <p:extLst>
      <p:ext uri="{BB962C8B-B14F-4D97-AF65-F5344CB8AC3E}">
        <p14:creationId xmlns:p14="http://schemas.microsoft.com/office/powerpoint/2010/main" val="213141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 Slew of Studies, Summarized</a:t>
            </a:r>
            <a:r>
              <a:rPr lang="en-CA" dirty="0" smtClean="0">
                <a:effectLst/>
              </a:rPr>
              <a:t/>
            </a:r>
            <a:br>
              <a:rPr lang="en-CA" dirty="0" smtClean="0">
                <a:effectLst/>
              </a:rPr>
            </a:br>
            <a:r>
              <a:rPr lang="en-CA" dirty="0" smtClean="0">
                <a:hlinkClick r:id="rId4"/>
              </a:rPr>
              <a:t>Doug Lederman</a:t>
            </a:r>
            <a:r>
              <a:rPr lang="en-CA" dirty="0" smtClean="0">
                <a:effectLst/>
              </a:rPr>
              <a:t>, </a:t>
            </a:r>
            <a:r>
              <a:rPr lang="en-CA" dirty="0" smtClean="0">
                <a:hlinkClick r:id="rId5"/>
              </a:rPr>
              <a:t>Inside Higher Ed</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The general trend of these three studies reported on in this article is that the cost of higher education isn`t such a barrier to poor people as we thought. The undertone to all three is that they are based on hedges and misleading statistics. The studies show, respectively that: college is still worth it, student aid is harmful, and student debt is overstated. The first result, though, is based on the idea that opportunity cost is lower due to the bad economy. The second blames rising tuition on aid programs. The third is based on a small </a:t>
            </a:r>
            <a:r>
              <a:rPr lang="en-CA" dirty="0" smtClean="0">
                <a:effectLst/>
                <a:hlinkClick r:id="rId6"/>
              </a:rPr>
              <a:t>biased</a:t>
            </a:r>
            <a:r>
              <a:rPr lang="en-CA" dirty="0" smtClean="0">
                <a:effectLst/>
              </a:rPr>
              <a:t> sample of rich people. The sort of question I ask when I see this is: what's motivating these studies?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8</a:t>
            </a:fld>
            <a:endParaRPr lang="en-CA"/>
          </a:p>
        </p:txBody>
      </p:sp>
    </p:spTree>
    <p:extLst>
      <p:ext uri="{BB962C8B-B14F-4D97-AF65-F5344CB8AC3E}">
        <p14:creationId xmlns:p14="http://schemas.microsoft.com/office/powerpoint/2010/main" val="19650679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Designing a Dual Layer </a:t>
            </a:r>
            <a:r>
              <a:rPr lang="en-CA" b="1" dirty="0" err="1" smtClean="0">
                <a:effectLst/>
                <a:hlinkClick r:id="rId3"/>
              </a:rPr>
              <a:t>cMOOC</a:t>
            </a:r>
            <a:r>
              <a:rPr lang="en-CA" b="1" dirty="0" smtClean="0">
                <a:effectLst/>
                <a:hlinkClick r:id="rId3"/>
              </a:rPr>
              <a:t>/</a:t>
            </a:r>
            <a:r>
              <a:rPr lang="en-CA" b="1" dirty="0" err="1" smtClean="0">
                <a:effectLst/>
                <a:hlinkClick r:id="rId3"/>
              </a:rPr>
              <a:t>xMOOC</a:t>
            </a:r>
            <a:r>
              <a:rPr lang="en-CA" dirty="0" smtClean="0">
                <a:effectLst/>
              </a:rPr>
              <a:t/>
            </a:r>
            <a:br>
              <a:rPr lang="en-CA" dirty="0" smtClean="0">
                <a:effectLst/>
              </a:rPr>
            </a:br>
            <a:r>
              <a:rPr lang="en-CA" dirty="0" smtClean="0">
                <a:hlinkClick r:id="rId4"/>
              </a:rPr>
              <a:t>Matt </a:t>
            </a:r>
            <a:r>
              <a:rPr lang="en-CA" dirty="0" err="1" smtClean="0">
                <a:hlinkClick r:id="rId4"/>
              </a:rPr>
              <a:t>Crosslin</a:t>
            </a:r>
            <a:r>
              <a:rPr lang="en-CA" dirty="0" smtClean="0">
                <a:effectLst/>
              </a:rPr>
              <a:t>, </a:t>
            </a:r>
            <a:r>
              <a:rPr lang="en-CA" dirty="0" err="1" smtClean="0">
                <a:hlinkClick r:id="rId5"/>
              </a:rPr>
              <a:t>EduGeek</a:t>
            </a:r>
            <a:r>
              <a:rPr lang="en-CA" dirty="0" smtClean="0">
                <a:hlinkClick r:id="rId5"/>
              </a:rPr>
              <a:t> Journal</a:t>
            </a:r>
            <a:r>
              <a:rPr lang="en-CA" dirty="0" smtClean="0">
                <a:effectLst/>
              </a:rPr>
              <a:t>, May 06, 2014</a:t>
            </a:r>
            <a:br>
              <a:rPr lang="en-CA" dirty="0" smtClean="0">
                <a:effectLst/>
              </a:rPr>
            </a:br>
            <a:r>
              <a:rPr lang="en-CA" i="1" dirty="0" smtClean="0">
                <a:effectLst/>
              </a:rPr>
              <a:t>Commentary by Stephen Downes</a:t>
            </a:r>
            <a:r>
              <a:rPr lang="en-CA" dirty="0" smtClean="0">
                <a:effectLst/>
              </a:rPr>
              <a:t> </a:t>
            </a:r>
          </a:p>
          <a:p>
            <a:r>
              <a:rPr lang="en-CA" dirty="0" smtClean="0">
                <a:effectLst/>
              </a:rPr>
              <a:t>Honestly, I don't know </a:t>
            </a:r>
            <a:r>
              <a:rPr lang="en-CA" i="1" dirty="0" smtClean="0">
                <a:effectLst/>
              </a:rPr>
              <a:t>why</a:t>
            </a:r>
            <a:r>
              <a:rPr lang="en-CA" dirty="0" smtClean="0">
                <a:effectLst/>
              </a:rPr>
              <a:t> you'd want to design a 'dual layer </a:t>
            </a:r>
            <a:r>
              <a:rPr lang="en-CA" dirty="0" err="1" smtClean="0">
                <a:effectLst/>
              </a:rPr>
              <a:t>cMOOC</a:t>
            </a:r>
            <a:r>
              <a:rPr lang="en-CA" dirty="0" smtClean="0">
                <a:effectLst/>
              </a:rPr>
              <a:t>/</a:t>
            </a:r>
            <a:r>
              <a:rPr lang="en-CA" dirty="0" err="1" smtClean="0">
                <a:effectLst/>
              </a:rPr>
              <a:t>xMOOC</a:t>
            </a:r>
            <a:r>
              <a:rPr lang="en-CA" dirty="0" smtClean="0">
                <a:effectLst/>
              </a:rPr>
              <a:t>' - but let's listen to the proposal. "At any time that the learners on the </a:t>
            </a:r>
            <a:r>
              <a:rPr lang="en-CA" dirty="0" err="1" smtClean="0">
                <a:effectLst/>
              </a:rPr>
              <a:t>cMOOC</a:t>
            </a:r>
            <a:r>
              <a:rPr lang="en-CA" dirty="0" smtClean="0">
                <a:effectLst/>
              </a:rPr>
              <a:t> track need help (or at some point, when the AI data identifies a need), they can be directed towards the appropriate part of the </a:t>
            </a:r>
            <a:r>
              <a:rPr lang="en-CA" dirty="0" err="1" smtClean="0">
                <a:effectLst/>
              </a:rPr>
              <a:t>xMOOC</a:t>
            </a:r>
            <a:r>
              <a:rPr lang="en-CA" dirty="0" smtClean="0">
                <a:effectLst/>
              </a:rPr>
              <a:t> track for help. At any time the learners on the </a:t>
            </a:r>
            <a:r>
              <a:rPr lang="en-CA" dirty="0" err="1" smtClean="0">
                <a:effectLst/>
              </a:rPr>
              <a:t>xMOOC</a:t>
            </a:r>
            <a:r>
              <a:rPr lang="en-CA" dirty="0" smtClean="0">
                <a:effectLst/>
              </a:rPr>
              <a:t> track start to get comfortable with the idea of interacting with others (or the AI data identifies this), they can move into the </a:t>
            </a:r>
            <a:r>
              <a:rPr lang="en-CA" dirty="0" err="1" smtClean="0">
                <a:effectLst/>
              </a:rPr>
              <a:t>cMOOC</a:t>
            </a:r>
            <a:r>
              <a:rPr lang="en-CA" dirty="0" smtClean="0">
                <a:effectLst/>
              </a:rPr>
              <a:t> track." </a:t>
            </a:r>
            <a:r>
              <a:rPr lang="en-CA" i="1" dirty="0" smtClean="0">
                <a:effectLst/>
              </a:rPr>
              <a:t>Or </a:t>
            </a:r>
            <a:r>
              <a:rPr lang="en-CA" dirty="0" smtClean="0">
                <a:effectLst/>
              </a:rPr>
              <a:t>- we could just seed the discussion with learning resources on an ongoing basis, as appropriate.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62</a:t>
            </a:fld>
            <a:endParaRPr lang="en-CA"/>
          </a:p>
        </p:txBody>
      </p:sp>
    </p:spTree>
    <p:extLst>
      <p:ext uri="{BB962C8B-B14F-4D97-AF65-F5344CB8AC3E}">
        <p14:creationId xmlns:p14="http://schemas.microsoft.com/office/powerpoint/2010/main" val="42642903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Why Design a </a:t>
            </a:r>
            <a:r>
              <a:rPr lang="en-CA" b="1" dirty="0" err="1" smtClean="0">
                <a:effectLst/>
                <a:hlinkClick r:id="rId3"/>
              </a:rPr>
              <a:t>xMOOC</a:t>
            </a:r>
            <a:r>
              <a:rPr lang="en-CA" b="1" dirty="0" smtClean="0">
                <a:effectLst/>
                <a:hlinkClick r:id="rId3"/>
              </a:rPr>
              <a:t> / </a:t>
            </a:r>
            <a:r>
              <a:rPr lang="en-CA" b="1" dirty="0" err="1" smtClean="0">
                <a:effectLst/>
                <a:hlinkClick r:id="rId3"/>
              </a:rPr>
              <a:t>cMOOC</a:t>
            </a:r>
            <a:r>
              <a:rPr lang="en-CA" b="1" dirty="0" smtClean="0">
                <a:effectLst/>
                <a:hlinkClick r:id="rId3"/>
              </a:rPr>
              <a:t> Hybrid? LTCA Theory</a:t>
            </a:r>
            <a:r>
              <a:rPr lang="en-CA" dirty="0" smtClean="0">
                <a:effectLst/>
              </a:rPr>
              <a:t/>
            </a:r>
            <a:br>
              <a:rPr lang="en-CA" dirty="0" smtClean="0">
                <a:effectLst/>
              </a:rPr>
            </a:br>
            <a:r>
              <a:rPr lang="en-CA" dirty="0" smtClean="0">
                <a:hlinkClick r:id="rId4"/>
              </a:rPr>
              <a:t>Matt </a:t>
            </a:r>
            <a:r>
              <a:rPr lang="en-CA" dirty="0" err="1" smtClean="0">
                <a:hlinkClick r:id="rId4"/>
              </a:rPr>
              <a:t>Crosslin</a:t>
            </a:r>
            <a:r>
              <a:rPr lang="en-CA" dirty="0" smtClean="0">
                <a:effectLst/>
              </a:rPr>
              <a:t>, </a:t>
            </a:r>
            <a:r>
              <a:rPr lang="en-CA" dirty="0" err="1" smtClean="0">
                <a:hlinkClick r:id="rId5"/>
              </a:rPr>
              <a:t>EduGeek</a:t>
            </a:r>
            <a:r>
              <a:rPr lang="en-CA" dirty="0" smtClean="0">
                <a:hlinkClick r:id="rId5"/>
              </a:rPr>
              <a:t> Journal</a:t>
            </a:r>
            <a:r>
              <a:rPr lang="en-CA" dirty="0" smtClean="0">
                <a:effectLst/>
              </a:rPr>
              <a:t>, May 08, 2014</a:t>
            </a:r>
            <a:br>
              <a:rPr lang="en-CA" dirty="0" smtClean="0">
                <a:effectLst/>
              </a:rPr>
            </a:br>
            <a:r>
              <a:rPr lang="en-CA" i="1" dirty="0" smtClean="0">
                <a:effectLst/>
              </a:rPr>
              <a:t>Commentary by Stephen Downes</a:t>
            </a:r>
            <a:r>
              <a:rPr lang="en-CA" dirty="0" smtClean="0">
                <a:effectLst/>
              </a:rPr>
              <a:t> </a:t>
            </a:r>
          </a:p>
          <a:p>
            <a:r>
              <a:rPr lang="en-CA" dirty="0" smtClean="0">
                <a:effectLst/>
              </a:rPr>
              <a:t>Matt </a:t>
            </a:r>
            <a:r>
              <a:rPr lang="en-CA" dirty="0" err="1" smtClean="0">
                <a:effectLst/>
              </a:rPr>
              <a:t>Crosslin</a:t>
            </a:r>
            <a:r>
              <a:rPr lang="en-CA" dirty="0" smtClean="0">
                <a:effectLst/>
              </a:rPr>
              <a:t> follows up an earlier post with an explanation of </a:t>
            </a:r>
            <a:r>
              <a:rPr lang="en-CA" i="1" dirty="0" smtClean="0">
                <a:effectLst/>
              </a:rPr>
              <a:t>why</a:t>
            </a:r>
            <a:r>
              <a:rPr lang="en-CA" dirty="0" smtClean="0">
                <a:effectLst/>
              </a:rPr>
              <a:t> he thinks it would be a good idea to build a </a:t>
            </a:r>
            <a:r>
              <a:rPr lang="en-CA" dirty="0" err="1" smtClean="0">
                <a:effectLst/>
              </a:rPr>
              <a:t>cMOOC</a:t>
            </a:r>
            <a:r>
              <a:rPr lang="en-CA" dirty="0" smtClean="0">
                <a:effectLst/>
              </a:rPr>
              <a:t>/</a:t>
            </a:r>
            <a:r>
              <a:rPr lang="en-CA" dirty="0" err="1" smtClean="0">
                <a:effectLst/>
              </a:rPr>
              <a:t>xMOOC</a:t>
            </a:r>
            <a:r>
              <a:rPr lang="en-CA" dirty="0" smtClean="0">
                <a:effectLst/>
              </a:rPr>
              <a:t> hybrid. He writes, "the idea of MOOC layers is really looking at a four pronged approach to the idea of teaching and learning as communicative actions using LTCA theory." This theory, he writes, is  being created by Scott Warren at North Texas, based </a:t>
            </a:r>
            <a:r>
              <a:rPr lang="en-CA" dirty="0" err="1" smtClean="0">
                <a:effectLst/>
              </a:rPr>
              <a:t>Jurgen</a:t>
            </a:r>
            <a:r>
              <a:rPr lang="en-CA" dirty="0" smtClean="0">
                <a:effectLst/>
              </a:rPr>
              <a:t> </a:t>
            </a:r>
            <a:r>
              <a:rPr lang="en-CA" dirty="0" err="1" smtClean="0">
                <a:effectLst/>
              </a:rPr>
              <a:t>Habermas</a:t>
            </a:r>
            <a:r>
              <a:rPr lang="en-CA" dirty="0" smtClean="0">
                <a:effectLst/>
              </a:rPr>
              <a:t>, and breaks learning down in to four </a:t>
            </a:r>
            <a:r>
              <a:rPr lang="en-CA" dirty="0" err="1" smtClean="0">
                <a:effectLst/>
              </a:rPr>
              <a:t>majopr</a:t>
            </a:r>
            <a:r>
              <a:rPr lang="en-CA" dirty="0" smtClean="0">
                <a:effectLst/>
              </a:rPr>
              <a:t> activities, some of which are subsumed by </a:t>
            </a:r>
            <a:r>
              <a:rPr lang="en-CA" dirty="0" err="1" smtClean="0">
                <a:effectLst/>
              </a:rPr>
              <a:t>xMOOCs</a:t>
            </a:r>
            <a:r>
              <a:rPr lang="en-CA" dirty="0" smtClean="0">
                <a:effectLst/>
              </a:rPr>
              <a:t> and some by </a:t>
            </a:r>
            <a:r>
              <a:rPr lang="en-CA" dirty="0" err="1" smtClean="0">
                <a:effectLst/>
              </a:rPr>
              <a:t>cMOOCs</a:t>
            </a:r>
            <a:r>
              <a:rPr lang="en-CA" dirty="0" smtClean="0">
                <a:effectLst/>
              </a:rPr>
              <a:t>. To quote </a:t>
            </a:r>
            <a:r>
              <a:rPr lang="en-CA" dirty="0" err="1" smtClean="0">
                <a:effectLst/>
              </a:rPr>
              <a:t>Crosslin</a:t>
            </a:r>
            <a:r>
              <a:rPr lang="en-CA" dirty="0" smtClean="0">
                <a:effectLst/>
              </a:rPr>
              <a:t> at length:</a:t>
            </a:r>
          </a:p>
          <a:p>
            <a:r>
              <a:rPr lang="en-CA" dirty="0" smtClean="0">
                <a:effectLst/>
              </a:rPr>
              <a:t/>
            </a:r>
            <a:br>
              <a:rPr lang="en-CA" dirty="0" smtClean="0">
                <a:effectLst/>
              </a:rPr>
            </a:br>
            <a:r>
              <a:rPr lang="en-CA" dirty="0" smtClean="0">
                <a:effectLst/>
              </a:rPr>
              <a:t/>
            </a:r>
            <a:br>
              <a:rPr lang="en-CA" dirty="0" smtClean="0">
                <a:effectLst/>
              </a:rPr>
            </a:br>
            <a:r>
              <a:rPr lang="en-CA" i="1" dirty="0" smtClean="0">
                <a:effectLst/>
              </a:rPr>
              <a:t>"Normative communicative actions</a:t>
            </a:r>
            <a:r>
              <a:rPr lang="en-CA" dirty="0" smtClean="0">
                <a:effectLst/>
              </a:rPr>
              <a:t> are those that communicate knowledge based on past experiences, such as statements in class instructions that lay out expectations for student activities.</a:t>
            </a:r>
          </a:p>
          <a:p>
            <a:r>
              <a:rPr lang="en-CA" dirty="0" smtClean="0">
                <a:effectLst/>
              </a:rPr>
              <a:t/>
            </a:r>
            <a:br>
              <a:rPr lang="en-CA" dirty="0" smtClean="0">
                <a:effectLst/>
              </a:rPr>
            </a:br>
            <a:r>
              <a:rPr lang="en-CA" i="1" dirty="0" smtClean="0">
                <a:effectLst/>
              </a:rPr>
              <a:t>"Strategic communicative actions</a:t>
            </a:r>
            <a:r>
              <a:rPr lang="en-CA" dirty="0" smtClean="0">
                <a:effectLst/>
              </a:rPr>
              <a:t> are the most familiar educational communicative actions – these occur most often through lectures, textbooks, and other methods where specific reified knowledge is transferred to the learner.</a:t>
            </a:r>
          </a:p>
          <a:p>
            <a:r>
              <a:rPr lang="en-CA" dirty="0" smtClean="0">
                <a:effectLst/>
              </a:rPr>
              <a:t/>
            </a:r>
            <a:br>
              <a:rPr lang="en-CA" dirty="0" smtClean="0">
                <a:effectLst/>
              </a:rPr>
            </a:br>
            <a:r>
              <a:rPr lang="en-CA" i="1" dirty="0" smtClean="0">
                <a:effectLst/>
              </a:rPr>
              <a:t>"</a:t>
            </a:r>
            <a:r>
              <a:rPr lang="en-CA" i="1" dirty="0" err="1" smtClean="0">
                <a:effectLst/>
              </a:rPr>
              <a:t>Constative</a:t>
            </a:r>
            <a:r>
              <a:rPr lang="en-CA" i="1" dirty="0" smtClean="0">
                <a:effectLst/>
              </a:rPr>
              <a:t> communicative actions</a:t>
            </a:r>
            <a:r>
              <a:rPr lang="en-CA" dirty="0" smtClean="0">
                <a:effectLst/>
              </a:rPr>
              <a:t> are debates, arguments, and discourses that allow learners to make claims and counterclaims. </a:t>
            </a:r>
            <a:r>
              <a:rPr lang="en-CA" dirty="0" err="1" smtClean="0">
                <a:effectLst/>
              </a:rPr>
              <a:t>Constative</a:t>
            </a:r>
            <a:r>
              <a:rPr lang="en-CA" dirty="0" smtClean="0">
                <a:effectLst/>
              </a:rPr>
              <a:t> communication is also where social constructivism connects with LTCA theory, as students come to agreement over constructed knowledge through these communicative actions</a:t>
            </a:r>
          </a:p>
          <a:p>
            <a:r>
              <a:rPr lang="en-CA" dirty="0" smtClean="0">
                <a:effectLst/>
              </a:rPr>
              <a:t/>
            </a:r>
            <a:br>
              <a:rPr lang="en-CA" dirty="0" smtClean="0">
                <a:effectLst/>
              </a:rPr>
            </a:br>
            <a:r>
              <a:rPr lang="en-CA" i="1" dirty="0" smtClean="0">
                <a:effectLst/>
              </a:rPr>
              <a:t>"Dramaturgical communicative actions</a:t>
            </a:r>
            <a:r>
              <a:rPr lang="en-CA" dirty="0" smtClean="0">
                <a:effectLst/>
              </a:rPr>
              <a:t> are those that allow for expression. Learners can reflect or create artifacts that express the knowledge they have gained as well as who that knowledge makes them as a person."</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For my part, I don't think that taxonomies make good theory. Yes, if we look at the full range of </a:t>
            </a:r>
            <a:r>
              <a:rPr lang="en-CA" i="1" dirty="0" smtClean="0">
                <a:effectLst/>
              </a:rPr>
              <a:t>existing</a:t>
            </a:r>
            <a:r>
              <a:rPr lang="en-CA" dirty="0" smtClean="0">
                <a:effectLst/>
              </a:rPr>
              <a:t> practice, we see these forms. But what would we see if we looked only at (say) </a:t>
            </a:r>
            <a:r>
              <a:rPr lang="en-CA" i="1" dirty="0" smtClean="0">
                <a:effectLst/>
              </a:rPr>
              <a:t>effective</a:t>
            </a:r>
            <a:r>
              <a:rPr lang="en-CA" dirty="0" smtClean="0">
                <a:effectLst/>
              </a:rPr>
              <a:t> practice?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63</a:t>
            </a:fld>
            <a:endParaRPr lang="en-CA"/>
          </a:p>
        </p:txBody>
      </p:sp>
    </p:spTree>
    <p:extLst>
      <p:ext uri="{BB962C8B-B14F-4D97-AF65-F5344CB8AC3E}">
        <p14:creationId xmlns:p14="http://schemas.microsoft.com/office/powerpoint/2010/main" val="1381449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Mesh Networks of People</a:t>
            </a:r>
            <a:r>
              <a:rPr lang="en-CA" dirty="0" smtClean="0">
                <a:effectLst/>
              </a:rPr>
              <a:t/>
            </a:r>
            <a:br>
              <a:rPr lang="en-CA" dirty="0" smtClean="0">
                <a:effectLst/>
              </a:rPr>
            </a:br>
            <a:r>
              <a:rPr lang="en-CA" dirty="0" smtClean="0">
                <a:hlinkClick r:id="rId4"/>
              </a:rPr>
              <a:t>Alan Levine</a:t>
            </a:r>
            <a:r>
              <a:rPr lang="en-CA" dirty="0" smtClean="0">
                <a:effectLst/>
              </a:rPr>
              <a:t>, </a:t>
            </a:r>
            <a:r>
              <a:rPr lang="en-CA" dirty="0" err="1" smtClean="0">
                <a:hlinkClick r:id="rId5"/>
              </a:rPr>
              <a:t>CogDogBlog</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that the more you get out and talk with people the more you find these deep mesh networks of people around domains, ideas, disciplines and hobbies. As Alan Levine says, "connections I make, not just </a:t>
            </a:r>
            <a:r>
              <a:rPr lang="en-CA" dirty="0" err="1" smtClean="0">
                <a:effectLst/>
              </a:rPr>
              <a:t>PLNing</a:t>
            </a:r>
            <a:r>
              <a:rPr lang="en-CA" dirty="0" smtClean="0">
                <a:effectLst/>
              </a:rPr>
              <a:t> or linking online, just by talking and listening… are gold." What's also interesting - I was just at a meeting this morning where I experienced the same sort of thing - is that these networks recede off into the distance; you can get a grasp of some of those around you, you can see them stretch off into the horizon, but the totality of them all is something you can only partially grasp, and you could spend your life exploring. This is what Levine has been doing over the last few years (and he is thus being afforded a genuinely unique view of the world). And significantly, what he sees - I think (it's what I see, at least) - is that </a:t>
            </a:r>
            <a:r>
              <a:rPr lang="en-CA" i="1" dirty="0" smtClean="0">
                <a:effectLst/>
              </a:rPr>
              <a:t>this</a:t>
            </a:r>
            <a:r>
              <a:rPr lang="en-CA" dirty="0" smtClean="0">
                <a:effectLst/>
              </a:rPr>
              <a:t> is how human society is structured, and the hierarchies and institutions and more visible elements of society are just an overlay, artificial abstractions, formalisms, artifacts we create, but not ultimately core or significant. Levine has some excellent examples in this post which make it worth a look.</a:t>
            </a:r>
          </a:p>
          <a:p>
            <a:r>
              <a:rPr lang="en-CA" dirty="0" smtClean="0">
                <a:effectLst/>
              </a:rPr>
              <a:t/>
            </a:r>
            <a:br>
              <a:rPr lang="en-CA" dirty="0" smtClean="0">
                <a:effectLst/>
              </a:rPr>
            </a:br>
            <a:r>
              <a:rPr lang="en-CA" dirty="0" smtClean="0">
                <a:effectLst/>
              </a:rPr>
              <a:t>P.S. see also Levine on </a:t>
            </a:r>
            <a:r>
              <a:rPr lang="en-CA" dirty="0" smtClean="0">
                <a:effectLst/>
                <a:hlinkClick r:id="rId6"/>
              </a:rPr>
              <a:t>changes to the Flickr API</a:t>
            </a:r>
            <a:r>
              <a:rPr lang="en-CA" dirty="0" smtClean="0">
                <a:effectLst/>
              </a:rPr>
              <a:t> and on how Twitter is a </a:t>
            </a:r>
            <a:r>
              <a:rPr lang="en-CA" dirty="0" smtClean="0">
                <a:effectLst/>
                <a:hlinkClick r:id="rId7"/>
              </a:rPr>
              <a:t>crappy RSS reader</a:t>
            </a:r>
            <a:r>
              <a:rPr lang="en-CA" dirty="0" smtClean="0">
                <a:effectLst/>
              </a:rPr>
              <a:t> replacement. "Twitter is no replacement for the ability to quickly scan a reliable set of sources that collect the drops while away."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64</a:t>
            </a:fld>
            <a:endParaRPr lang="en-CA"/>
          </a:p>
        </p:txBody>
      </p:sp>
    </p:spTree>
    <p:extLst>
      <p:ext uri="{BB962C8B-B14F-4D97-AF65-F5344CB8AC3E}">
        <p14:creationId xmlns:p14="http://schemas.microsoft.com/office/powerpoint/2010/main" val="38902303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Disrupting Colonial Mindsets: The Power of Learning Networks</a:t>
            </a:r>
            <a:r>
              <a:rPr lang="en-CA" dirty="0" smtClean="0">
                <a:effectLst/>
              </a:rPr>
              <a:t/>
            </a:r>
            <a:br>
              <a:rPr lang="en-CA" dirty="0" smtClean="0">
                <a:effectLst/>
              </a:rPr>
            </a:br>
            <a:r>
              <a:rPr lang="en-CA" dirty="0" smtClean="0">
                <a:hlinkClick r:id="rId4"/>
              </a:rPr>
              <a:t>Catherine McGregor</a:t>
            </a:r>
            <a:r>
              <a:rPr lang="en-CA" dirty="0" smtClean="0">
                <a:effectLst/>
              </a:rPr>
              <a:t>, </a:t>
            </a:r>
            <a:r>
              <a:rPr lang="en-CA" dirty="0" smtClean="0">
                <a:hlinkClick r:id="rId5"/>
              </a:rPr>
              <a:t>In Education</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This paper offers an example of "how one particular teacher-learning network—the Aboriginal Enhancement Schools Network (AESN) in British Columbia, Canada, offers a powerful example of how teacher learning networks can enable deep and transformational change among participating teachers and leaders." It merges the concept of the community of practice with the need for non-hierarchal and inclusive leadership. From Sachs: "The activist teacher professional creates new spaces for action and debate, and in so doing improves the learning opportunities for all of those who are recipients or providers of education”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65</a:t>
            </a:fld>
            <a:endParaRPr lang="en-CA"/>
          </a:p>
        </p:txBody>
      </p:sp>
    </p:spTree>
    <p:extLst>
      <p:ext uri="{BB962C8B-B14F-4D97-AF65-F5344CB8AC3E}">
        <p14:creationId xmlns:p14="http://schemas.microsoft.com/office/powerpoint/2010/main" val="19338173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Stop Blaming Professors</a:t>
            </a:r>
            <a:r>
              <a:rPr lang="en-CA" dirty="0" smtClean="0">
                <a:effectLst/>
              </a:rPr>
              <a:t/>
            </a:r>
            <a:br>
              <a:rPr lang="en-CA" dirty="0" smtClean="0">
                <a:effectLst/>
              </a:rPr>
            </a:br>
            <a:r>
              <a:rPr lang="en-CA" dirty="0" smtClean="0">
                <a:hlinkClick r:id="rId4"/>
              </a:rPr>
              <a:t>Scott </a:t>
            </a:r>
            <a:r>
              <a:rPr lang="en-CA" dirty="0" err="1" smtClean="0">
                <a:hlinkClick r:id="rId4"/>
              </a:rPr>
              <a:t>Jaschik</a:t>
            </a:r>
            <a:r>
              <a:rPr lang="en-CA" dirty="0" smtClean="0">
                <a:effectLst/>
              </a:rPr>
              <a:t>, </a:t>
            </a:r>
            <a:r>
              <a:rPr lang="en-CA" dirty="0" smtClean="0">
                <a:hlinkClick r:id="rId5"/>
              </a:rPr>
              <a:t>Inside Higher Ed</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This study makes me wonder what's happening outside campus. In a nutshell, it suggests that interaction with diverse views through engagement with academics causes students to moderate their political views, while interaction with similar views through student groups causes them to radicalize their views. So what happens in, say, a Wall Street brokerage, where everyone has the same political view? Oh yes, there's a lot of indoctrination going on out there, and to point the finger at institutes of higher learning, where it is least likely to occur, has always struck me as absurd.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66</a:t>
            </a:fld>
            <a:endParaRPr lang="en-CA"/>
          </a:p>
        </p:txBody>
      </p:sp>
    </p:spTree>
    <p:extLst>
      <p:ext uri="{BB962C8B-B14F-4D97-AF65-F5344CB8AC3E}">
        <p14:creationId xmlns:p14="http://schemas.microsoft.com/office/powerpoint/2010/main" val="14400436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Principles for </a:t>
            </a:r>
            <a:r>
              <a:rPr lang="en-CA" b="1" dirty="0" err="1" smtClean="0">
                <a:effectLst/>
                <a:hlinkClick r:id="rId3"/>
              </a:rPr>
              <a:t>Rhizomatic</a:t>
            </a:r>
            <a:r>
              <a:rPr lang="en-CA" b="1" dirty="0" smtClean="0">
                <a:effectLst/>
                <a:hlinkClick r:id="rId3"/>
              </a:rPr>
              <a:t> Thinking</a:t>
            </a:r>
            <a:r>
              <a:rPr lang="en-CA" dirty="0" smtClean="0">
                <a:effectLst/>
              </a:rPr>
              <a:t/>
            </a:r>
            <a:br>
              <a:rPr lang="en-CA" dirty="0" smtClean="0">
                <a:effectLst/>
              </a:rPr>
            </a:br>
            <a:r>
              <a:rPr lang="en-CA" dirty="0" smtClean="0">
                <a:hlinkClick r:id="rId4"/>
              </a:rPr>
              <a:t>Jenny Mackness</a:t>
            </a:r>
            <a:r>
              <a:rPr lang="en-CA" dirty="0" smtClean="0">
                <a:effectLst/>
              </a:rPr>
              <a:t>, Jun 27, 2014</a:t>
            </a:r>
            <a:br>
              <a:rPr lang="en-CA" dirty="0" smtClean="0">
                <a:effectLst/>
              </a:rPr>
            </a:br>
            <a:r>
              <a:rPr lang="en-CA" i="1" dirty="0" smtClean="0">
                <a:effectLst/>
              </a:rPr>
              <a:t>Commentary by Stephen Downes</a:t>
            </a:r>
            <a:r>
              <a:rPr lang="en-CA" dirty="0" smtClean="0">
                <a:effectLst/>
              </a:rPr>
              <a:t> </a:t>
            </a:r>
          </a:p>
          <a:p>
            <a:r>
              <a:rPr lang="en-CA" dirty="0" smtClean="0">
                <a:effectLst/>
              </a:rPr>
              <a:t>"</a:t>
            </a:r>
            <a:r>
              <a:rPr lang="en-CA" dirty="0" err="1" smtClean="0">
                <a:effectLst/>
              </a:rPr>
              <a:t>Deleuze</a:t>
            </a:r>
            <a:r>
              <a:rPr lang="en-CA" dirty="0" smtClean="0">
                <a:effectLst/>
              </a:rPr>
              <a:t> and </a:t>
            </a:r>
            <a:r>
              <a:rPr lang="en-CA" dirty="0" err="1" smtClean="0">
                <a:effectLst/>
              </a:rPr>
              <a:t>Guattari</a:t>
            </a:r>
            <a:r>
              <a:rPr lang="en-CA" dirty="0" smtClean="0">
                <a:effectLst/>
              </a:rPr>
              <a:t>  (D &amp; G) enumerate 6 approximate characteristics of the rhizome.  The principles are: 1. Connections – a rhizome ceaselessly establishes connections. 2. Heterogeneity - any point of a rhizome can be connected to any other and must be. 3. Multiplicity – A multiplicity is, in the most basic sense, a complex structure that does not reference a prior unity. </a:t>
            </a:r>
            <a:r>
              <a:rPr lang="en-CA" dirty="0" err="1" smtClean="0">
                <a:effectLst/>
              </a:rPr>
              <a:t>Asignifying</a:t>
            </a:r>
            <a:r>
              <a:rPr lang="en-CA" dirty="0" smtClean="0">
                <a:effectLst/>
              </a:rPr>
              <a:t> rupture. If you break a rhizome it can start growing again on its old line or on a new line. 5 &amp; 6. Cartography and decalcomania – the rhizome is like a map and not a tracing."</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67</a:t>
            </a:fld>
            <a:endParaRPr lang="en-CA"/>
          </a:p>
        </p:txBody>
      </p:sp>
    </p:spTree>
    <p:extLst>
      <p:ext uri="{BB962C8B-B14F-4D97-AF65-F5344CB8AC3E}">
        <p14:creationId xmlns:p14="http://schemas.microsoft.com/office/powerpoint/2010/main" val="19987292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Basic Framework in the General Sociology of Harrison C. White</a:t>
            </a:r>
            <a:r>
              <a:rPr lang="en-CA" dirty="0" smtClean="0">
                <a:effectLst/>
              </a:rPr>
              <a:t/>
            </a:r>
            <a:br>
              <a:rPr lang="en-CA" dirty="0" smtClean="0">
                <a:effectLst/>
              </a:rPr>
            </a:br>
            <a:r>
              <a:rPr lang="en-CA" dirty="0" smtClean="0">
                <a:hlinkClick r:id="rId4"/>
              </a:rPr>
              <a:t>Reza </a:t>
            </a:r>
            <a:r>
              <a:rPr lang="en-CA" dirty="0" err="1" smtClean="0">
                <a:hlinkClick r:id="rId4"/>
              </a:rPr>
              <a:t>Azarian</a:t>
            </a:r>
            <a:r>
              <a:rPr lang="en-CA" dirty="0" smtClean="0">
                <a:effectLst/>
              </a:rPr>
              <a:t>, </a:t>
            </a:r>
            <a:r>
              <a:rPr lang="en-CA" dirty="0" smtClean="0">
                <a:hlinkClick r:id="rId5"/>
              </a:rPr>
              <a:t>Stockholm University</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While writing my posts over the last few days I had occasion, thanks to a tweet, to look up a number of works by and about </a:t>
            </a:r>
            <a:r>
              <a:rPr lang="en-CA" dirty="0" smtClean="0">
                <a:effectLst/>
                <a:hlinkClick r:id="rId6"/>
              </a:rPr>
              <a:t>Harrison White</a:t>
            </a:r>
            <a:r>
              <a:rPr lang="en-CA" dirty="0" smtClean="0">
                <a:effectLst/>
              </a:rPr>
              <a:t>. It's not an understatement to say that a lot of what I say is anticipated years earlier in his work. "Social life is made up of endless chains and multiple overlapping nets, with no clear boundaries. It is long stings .... It is only a messy mesh or, rather, mush. Social reality is a terrain, a typology of networks and chains."</a:t>
            </a:r>
          </a:p>
          <a:p>
            <a:r>
              <a:rPr lang="en-CA" dirty="0" smtClean="0">
                <a:effectLst/>
              </a:rPr>
              <a:t/>
            </a:r>
            <a:br>
              <a:rPr lang="en-CA" dirty="0" smtClean="0">
                <a:effectLst/>
              </a:rPr>
            </a:br>
            <a:r>
              <a:rPr lang="en-CA" dirty="0" smtClean="0">
                <a:effectLst/>
              </a:rPr>
              <a:t>I like what I've seen of White a lot, and it is not surprising to me to read in</a:t>
            </a:r>
            <a:r>
              <a:rPr lang="en-CA" dirty="0" smtClean="0">
                <a:effectLst/>
                <a:hlinkClick r:id="rId7"/>
              </a:rPr>
              <a:t> this interview</a:t>
            </a:r>
            <a:r>
              <a:rPr lang="en-CA" dirty="0" smtClean="0">
                <a:effectLst/>
              </a:rPr>
              <a:t> that he was a friend to Herbert Simon (of </a:t>
            </a:r>
            <a:r>
              <a:rPr lang="en-CA" dirty="0" smtClean="0">
                <a:effectLst/>
                <a:hlinkClick r:id="rId8"/>
              </a:rPr>
              <a:t>Newell and Simon</a:t>
            </a:r>
            <a:r>
              <a:rPr lang="en-CA" dirty="0" smtClean="0">
                <a:effectLst/>
              </a:rPr>
              <a:t>). The major statement of White's thesis can be found in his book </a:t>
            </a:r>
            <a:r>
              <a:rPr lang="en-CA" dirty="0" smtClean="0">
                <a:effectLst/>
                <a:hlinkClick r:id="rId9"/>
              </a:rPr>
              <a:t>Identity and Control</a:t>
            </a:r>
            <a:r>
              <a:rPr lang="en-CA" dirty="0" smtClean="0">
                <a:effectLst/>
              </a:rPr>
              <a:t>. "White replaces person with identity, which, in a distinctively human sense, emerges from frictions and social noise across different levels and disciplines in networks. Likewise he reshapes the notion of goals, maintaining that they merely inhabit sets of stories used to explain agency."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68</a:t>
            </a:fld>
            <a:endParaRPr lang="en-CA"/>
          </a:p>
        </p:txBody>
      </p:sp>
    </p:spTree>
    <p:extLst>
      <p:ext uri="{BB962C8B-B14F-4D97-AF65-F5344CB8AC3E}">
        <p14:creationId xmlns:p14="http://schemas.microsoft.com/office/powerpoint/2010/main" val="574711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Trading routes, bypasses, and risky intersections</a:t>
            </a:r>
            <a:r>
              <a:rPr lang="en-CA" dirty="0" smtClean="0">
                <a:effectLst/>
              </a:rPr>
              <a:t/>
            </a:r>
            <a:br>
              <a:rPr lang="en-CA" dirty="0" smtClean="0">
                <a:effectLst/>
              </a:rPr>
            </a:br>
            <a:r>
              <a:rPr lang="en-CA" dirty="0" err="1" smtClean="0">
                <a:hlinkClick r:id="rId4"/>
              </a:rPr>
              <a:t>Gernot</a:t>
            </a:r>
            <a:r>
              <a:rPr lang="en-CA" dirty="0" smtClean="0">
                <a:hlinkClick r:id="rId4"/>
              </a:rPr>
              <a:t> </a:t>
            </a:r>
            <a:r>
              <a:rPr lang="en-CA" dirty="0" err="1" smtClean="0">
                <a:hlinkClick r:id="rId4"/>
              </a:rPr>
              <a:t>Grabher</a:t>
            </a:r>
            <a:r>
              <a:rPr lang="en-CA" dirty="0" smtClean="0">
                <a:effectLst/>
              </a:rPr>
              <a:t>, </a:t>
            </a:r>
            <a:r>
              <a:rPr lang="en-CA" dirty="0" smtClean="0">
                <a:hlinkClick r:id="rId5"/>
              </a:rPr>
              <a:t>University of Bonn</a:t>
            </a:r>
            <a:r>
              <a:rPr lang="en-CA" dirty="0" smtClean="0">
                <a:effectLst/>
              </a:rPr>
              <a:t>, May 11, 2014</a:t>
            </a:r>
            <a:br>
              <a:rPr lang="en-CA" dirty="0" smtClean="0">
                <a:effectLst/>
              </a:rPr>
            </a:br>
            <a:r>
              <a:rPr lang="en-CA" i="1" dirty="0" smtClean="0">
                <a:effectLst/>
              </a:rPr>
              <a:t>Commentary by Stephen Downes</a:t>
            </a:r>
            <a:r>
              <a:rPr lang="en-CA" dirty="0" smtClean="0">
                <a:effectLst/>
              </a:rPr>
              <a:t> </a:t>
            </a:r>
          </a:p>
          <a:p>
            <a:r>
              <a:rPr lang="en-CA" dirty="0" smtClean="0">
                <a:effectLst/>
              </a:rPr>
              <a:t>I found a lot of good stuff in this paper, which I found while looking for a combination of Harrison White and Actor Network Theory. Part I.1 has a nice summary of the history of the distinction between groups and networks. Part II.1 talks about network governance and II.5 talks about informal networks. Part II.1 takes what I consider to be the key network 'turn', from network content to network structure. "Explanations stem from analyses of patterns of relations." III.3 talks about the autonomy of entities in the network, and III.4 talks about strong and weak ties. III.5 ties this explicitly to the 'small worlds' theory. In section IV we see the "promising turns" and a discussion of rhizomes, ANT and related issues. Finally, in section IV.3 Harrison White is presented as a softer alternative to ANT: "following White’s path allows us to unlock the actors from the rigid grid of homogenous ties and to place them in the fluid context of an entire spectrum of network domains."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69</a:t>
            </a:fld>
            <a:endParaRPr lang="en-CA"/>
          </a:p>
        </p:txBody>
      </p:sp>
    </p:spTree>
    <p:extLst>
      <p:ext uri="{BB962C8B-B14F-4D97-AF65-F5344CB8AC3E}">
        <p14:creationId xmlns:p14="http://schemas.microsoft.com/office/powerpoint/2010/main" val="21626383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Neuroscience’s New Toolbox</a:t>
            </a:r>
            <a:r>
              <a:rPr lang="en-CA" dirty="0" smtClean="0">
                <a:effectLst/>
              </a:rPr>
              <a:t/>
            </a:r>
            <a:br>
              <a:rPr lang="en-CA" dirty="0" smtClean="0">
                <a:effectLst/>
              </a:rPr>
            </a:br>
            <a:r>
              <a:rPr lang="en-CA" dirty="0" smtClean="0">
                <a:hlinkClick r:id="rId4"/>
              </a:rPr>
              <a:t>Stephen S. Hall</a:t>
            </a:r>
            <a:r>
              <a:rPr lang="en-CA" dirty="0" smtClean="0">
                <a:effectLst/>
              </a:rPr>
              <a:t>, </a:t>
            </a:r>
            <a:r>
              <a:rPr lang="en-CA" dirty="0" smtClean="0">
                <a:hlinkClick r:id="rId5"/>
              </a:rPr>
              <a:t>MIT Technology Review</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err="1" smtClean="0">
                <a:effectLst/>
              </a:rPr>
              <a:t>Optogenetics</a:t>
            </a:r>
            <a:r>
              <a:rPr lang="en-CA" dirty="0" smtClean="0">
                <a:effectLst/>
              </a:rPr>
              <a:t> is a really cool way of studying neural networks. Inset a light-sensitive gene into selected neurons, then turn on a fibre-opting light, activating the neutron, and watch what happens. The current study is about aggression, but I like what the researcher says about diversity: "“There’s no such thing as a generic neuron,” says Anderson, who estimates that there may be up to 10,000 distinct classes of neurons in the brain. Even tiny regions of the brain contain a mixture, he says, and these neurons 'often influence behavior in different, opposing directions.'"</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70</a:t>
            </a:fld>
            <a:endParaRPr lang="en-CA"/>
          </a:p>
        </p:txBody>
      </p:sp>
    </p:spTree>
    <p:extLst>
      <p:ext uri="{BB962C8B-B14F-4D97-AF65-F5344CB8AC3E}">
        <p14:creationId xmlns:p14="http://schemas.microsoft.com/office/powerpoint/2010/main" val="1194915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Bringing mindfulness to the school curriculum</a:t>
            </a:r>
            <a:r>
              <a:rPr lang="en-CA" dirty="0" smtClean="0">
                <a:effectLst/>
              </a:rPr>
              <a:t/>
            </a:r>
            <a:br>
              <a:rPr lang="en-CA" dirty="0" smtClean="0">
                <a:effectLst/>
              </a:rPr>
            </a:br>
            <a:r>
              <a:rPr lang="en-CA" dirty="0" smtClean="0">
                <a:hlinkClick r:id="rId4"/>
              </a:rPr>
              <a:t>Kate </a:t>
            </a:r>
            <a:r>
              <a:rPr lang="en-CA" dirty="0" err="1" smtClean="0">
                <a:hlinkClick r:id="rId4"/>
              </a:rPr>
              <a:t>Lunau</a:t>
            </a:r>
            <a:r>
              <a:rPr lang="en-CA" dirty="0" smtClean="0">
                <a:effectLst/>
              </a:rPr>
              <a:t>, </a:t>
            </a:r>
            <a:r>
              <a:rPr lang="en-CA" dirty="0" smtClean="0">
                <a:hlinkClick r:id="rId5"/>
              </a:rPr>
              <a:t>MacLean's</a:t>
            </a:r>
            <a:r>
              <a:rPr lang="en-CA" dirty="0" smtClean="0">
                <a:effectLst/>
              </a:rPr>
              <a:t>, Jun 18, 2014</a:t>
            </a:r>
            <a:br>
              <a:rPr lang="en-CA" dirty="0" smtClean="0">
                <a:effectLst/>
              </a:rPr>
            </a:br>
            <a:r>
              <a:rPr lang="en-CA" i="1" dirty="0" smtClean="0">
                <a:effectLst/>
              </a:rPr>
              <a:t>Commentary by Stephen Downes</a:t>
            </a:r>
            <a:r>
              <a:rPr lang="en-CA" dirty="0" smtClean="0">
                <a:effectLst/>
              </a:rPr>
              <a:t> </a:t>
            </a:r>
          </a:p>
          <a:p>
            <a:r>
              <a:rPr lang="en-CA" dirty="0" smtClean="0">
                <a:effectLst/>
              </a:rPr>
              <a:t>I don't think the authors at </a:t>
            </a:r>
            <a:r>
              <a:rPr lang="en-CA" dirty="0" err="1" smtClean="0">
                <a:effectLst/>
              </a:rPr>
              <a:t>MacLeans</a:t>
            </a:r>
            <a:r>
              <a:rPr lang="en-CA" dirty="0" smtClean="0">
                <a:effectLst/>
              </a:rPr>
              <a:t> really approve (they raise the criticism that some parents (and teachers) worry the practice of meditation is akin to bringing religion into schools) but they nonetheless carry this interesting story about the teaching of meditation (called 'mindfulness', and yoga (called 'stretching')) in schools. I see nothing wrong with it; I was taught several religions in school, including hockey, basketball and football. Ultimately, it has to be left to the students' discretion as to whether to continue the practice, after an appropriate period of instruction. But I have no doubt this is the school's policy.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71</a:t>
            </a:fld>
            <a:endParaRPr lang="en-CA"/>
          </a:p>
        </p:txBody>
      </p:sp>
    </p:spTree>
    <p:extLst>
      <p:ext uri="{BB962C8B-B14F-4D97-AF65-F5344CB8AC3E}">
        <p14:creationId xmlns:p14="http://schemas.microsoft.com/office/powerpoint/2010/main" val="237806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More money won’t fix need for change in education </a:t>
            </a:r>
            <a:r>
              <a:rPr lang="en-CA" dirty="0" smtClean="0">
                <a:effectLst/>
              </a:rPr>
              <a:t/>
            </a:r>
            <a:br>
              <a:rPr lang="en-CA" dirty="0" smtClean="0">
                <a:effectLst/>
              </a:rPr>
            </a:br>
            <a:r>
              <a:rPr lang="en-CA" dirty="0" smtClean="0">
                <a:hlinkClick r:id="rId4"/>
              </a:rPr>
              <a:t>Kevin G. Lynch</a:t>
            </a:r>
            <a:r>
              <a:rPr lang="en-CA" dirty="0" smtClean="0">
                <a:effectLst/>
              </a:rPr>
              <a:t>, </a:t>
            </a:r>
            <a:r>
              <a:rPr lang="en-CA" dirty="0" smtClean="0">
                <a:hlinkClick r:id="rId5"/>
              </a:rPr>
              <a:t>Globe</a:t>
            </a:r>
            <a:r>
              <a:rPr lang="en-CA" dirty="0" smtClean="0">
                <a:effectLst/>
              </a:rPr>
              <a:t>, </a:t>
            </a:r>
            <a:r>
              <a:rPr lang="en-CA" dirty="0" smtClean="0">
                <a:hlinkClick r:id="rId6"/>
              </a:rPr>
              <a:t>Mail</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Kevin G. Lynch, vice-chairman of the BMO Financial Group, writes in the Globe and Mail: "When discussing the challenges facing the education system in Canada, we often seem to accept the false premise that the only problem is funding... This challenge is much more than an incremental program here or some fine-tuning there; it involves a culture change in how we all take more accountability for educational outcomes." It may be true that more money </a:t>
            </a:r>
            <a:r>
              <a:rPr lang="en-CA" i="1" dirty="0" smtClean="0">
                <a:effectLst/>
              </a:rPr>
              <a:t>alone</a:t>
            </a:r>
            <a:r>
              <a:rPr lang="en-CA" dirty="0" smtClean="0">
                <a:effectLst/>
              </a:rPr>
              <a:t> won't improve our educational system, but it would be wrong to infer that the system can be improved without making the investment up front. As bankers well know, it takes money to save money.</a:t>
            </a:r>
          </a:p>
          <a:p>
            <a:endParaRPr lang="en-CA" dirty="0" smtClean="0">
              <a:effectLst/>
            </a:endParaRPr>
          </a:p>
          <a:p>
            <a:r>
              <a:rPr lang="en-CA" dirty="0" smtClean="0">
                <a:effectLst/>
              </a:rPr>
              <a:t>“</a:t>
            </a:r>
            <a:r>
              <a:rPr lang="en-CA" dirty="0" smtClean="0"/>
              <a:t>We cannot economically afford today’s high-school drop out rates of almost 8 per cent; we cannot socially afford or condone the low educational attainment outcomes among Aboriginal youth; we cannot expect good educational choices by students unless we provide earlier and better information about them; and we cannot sustain a one-size-fits-all education approach in a complex modern economy.”</a:t>
            </a:r>
            <a:endParaRPr lang="en-CA" dirty="0" smtClean="0">
              <a:effectLst/>
            </a:endParaRP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9</a:t>
            </a:fld>
            <a:endParaRPr lang="en-CA"/>
          </a:p>
        </p:txBody>
      </p:sp>
    </p:spTree>
    <p:extLst>
      <p:ext uri="{BB962C8B-B14F-4D97-AF65-F5344CB8AC3E}">
        <p14:creationId xmlns:p14="http://schemas.microsoft.com/office/powerpoint/2010/main" val="3940002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psychology of open: On wrestling your inner MOOC</a:t>
            </a:r>
            <a:r>
              <a:rPr lang="en-CA" dirty="0" smtClean="0">
                <a:effectLst/>
              </a:rPr>
              <a:t/>
            </a:r>
            <a:br>
              <a:rPr lang="en-CA" dirty="0" smtClean="0">
                <a:effectLst/>
              </a:rPr>
            </a:br>
            <a:r>
              <a:rPr lang="en-CA" dirty="0" smtClean="0">
                <a:hlinkClick r:id="rId4"/>
              </a:rPr>
              <a:t>Mariana </a:t>
            </a:r>
            <a:r>
              <a:rPr lang="en-CA" dirty="0" err="1" smtClean="0">
                <a:hlinkClick r:id="rId4"/>
              </a:rPr>
              <a:t>Funes</a:t>
            </a:r>
            <a:r>
              <a:rPr lang="en-CA" dirty="0" smtClean="0">
                <a:effectLst/>
              </a:rPr>
              <a:t>, </a:t>
            </a:r>
            <a:r>
              <a:rPr lang="en-CA" dirty="0" err="1" smtClean="0">
                <a:hlinkClick r:id="rId5"/>
              </a:rPr>
              <a:t>doublemirror</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You can't be half open, says Mariana </a:t>
            </a:r>
            <a:r>
              <a:rPr lang="en-CA" dirty="0" err="1" smtClean="0">
                <a:effectLst/>
              </a:rPr>
              <a:t>Funes</a:t>
            </a:r>
            <a:r>
              <a:rPr lang="en-CA" dirty="0" smtClean="0">
                <a:effectLst/>
              </a:rPr>
              <a:t>, but it's a process, and you can adapt to it. "Work at your own pace, do not let anyone force you into openness online  faster than you are ready for it. Ultimately in becoming an open educator your </a:t>
            </a:r>
            <a:r>
              <a:rPr lang="en-CA" i="1" dirty="0" smtClean="0">
                <a:effectLst/>
              </a:rPr>
              <a:t>are</a:t>
            </a:r>
            <a:r>
              <a:rPr lang="en-CA" dirty="0" smtClean="0">
                <a:effectLst/>
              </a:rPr>
              <a:t> making a choice to relinquish some of your privacy and control of where your work goes in order to share it with others." Good longish post - summary notes for a MOOC presentation - that delves into the experience of being open. Via </a:t>
            </a:r>
            <a:r>
              <a:rPr lang="en-CA" dirty="0" smtClean="0">
                <a:effectLst/>
                <a:hlinkClick r:id="rId6"/>
              </a:rPr>
              <a:t>Alan Levine</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72</a:t>
            </a:fld>
            <a:endParaRPr lang="en-CA"/>
          </a:p>
        </p:txBody>
      </p:sp>
    </p:spTree>
    <p:extLst>
      <p:ext uri="{BB962C8B-B14F-4D97-AF65-F5344CB8AC3E}">
        <p14:creationId xmlns:p14="http://schemas.microsoft.com/office/powerpoint/2010/main" val="9126802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BoardThing</a:t>
            </a:r>
            <a:r>
              <a:rPr lang="en-CA" dirty="0" smtClean="0">
                <a:effectLst/>
              </a:rPr>
              <a:t/>
            </a:r>
            <a:br>
              <a:rPr lang="en-CA" dirty="0" smtClean="0">
                <a:effectLst/>
              </a:rPr>
            </a:br>
            <a:r>
              <a:rPr lang="en-CA" dirty="0" err="1" smtClean="0">
                <a:hlinkClick r:id="rId4"/>
              </a:rPr>
              <a:t>BoardThing</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BoardThing looks like an organized person's Pinterest: "Create cards with text or </a:t>
            </a:r>
            <a:r>
              <a:rPr lang="en-CA" dirty="0" err="1" smtClean="0">
                <a:effectLst/>
              </a:rPr>
              <a:t>images.Move</a:t>
            </a:r>
            <a:r>
              <a:rPr lang="en-CA" dirty="0" smtClean="0">
                <a:effectLst/>
              </a:rPr>
              <a:t> and arrange cards with collaborators on a shared board. Organize cards into </a:t>
            </a:r>
            <a:r>
              <a:rPr lang="en-CA" dirty="0" err="1" smtClean="0">
                <a:effectLst/>
              </a:rPr>
              <a:t>groups.Export</a:t>
            </a:r>
            <a:r>
              <a:rPr lang="en-CA" dirty="0" smtClean="0">
                <a:effectLst/>
              </a:rPr>
              <a:t> your board as HTML, plain text, or outline (OPML)." It's still in private beta; I've asked for an invite and if it proves interesting I'll report back.</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73</a:t>
            </a:fld>
            <a:endParaRPr lang="en-CA"/>
          </a:p>
        </p:txBody>
      </p:sp>
    </p:spTree>
    <p:extLst>
      <p:ext uri="{BB962C8B-B14F-4D97-AF65-F5344CB8AC3E}">
        <p14:creationId xmlns:p14="http://schemas.microsoft.com/office/powerpoint/2010/main" val="13191522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MOOCopoly</a:t>
            </a:r>
            <a:r>
              <a:rPr lang="en-CA" b="1" dirty="0" smtClean="0">
                <a:effectLst/>
                <a:hlinkClick r:id="rId3"/>
              </a:rPr>
              <a:t>: The Game</a:t>
            </a:r>
            <a:r>
              <a:rPr lang="en-CA" dirty="0" smtClean="0">
                <a:effectLst/>
              </a:rPr>
              <a:t/>
            </a:r>
            <a:br>
              <a:rPr lang="en-CA" dirty="0" smtClean="0">
                <a:effectLst/>
              </a:rPr>
            </a:br>
            <a:r>
              <a:rPr lang="en-CA" dirty="0" smtClean="0">
                <a:hlinkClick r:id="rId4"/>
              </a:rPr>
              <a:t>Alan Levine</a:t>
            </a:r>
            <a:r>
              <a:rPr lang="en-CA" dirty="0" smtClean="0">
                <a:effectLst/>
              </a:rPr>
              <a:t>, </a:t>
            </a:r>
            <a:r>
              <a:rPr lang="en-CA" dirty="0" err="1" smtClean="0">
                <a:hlinkClick r:id="rId5"/>
              </a:rPr>
              <a:t>CogDogBlog</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Just for fun (and as part of the Daily Create </a:t>
            </a:r>
            <a:r>
              <a:rPr lang="en-CA" dirty="0" smtClean="0">
                <a:effectLst/>
                <a:hlinkClick r:id="rId6"/>
              </a:rPr>
              <a:t>challenge 486</a:t>
            </a:r>
            <a:r>
              <a:rPr lang="en-CA" dirty="0" smtClean="0">
                <a:effectLst/>
              </a:rPr>
              <a:t> - make a board game) Alan Levine created this fun version of </a:t>
            </a:r>
            <a:r>
              <a:rPr lang="en-CA" dirty="0" err="1" smtClean="0">
                <a:effectLst/>
              </a:rPr>
              <a:t>MOOCopoly</a:t>
            </a:r>
            <a:r>
              <a:rPr lang="en-CA" dirty="0" smtClean="0">
                <a:effectLst/>
              </a:rPr>
              <a:t>. "I came across a </a:t>
            </a:r>
            <a:r>
              <a:rPr lang="en-CA" dirty="0" smtClean="0">
                <a:effectLst/>
                <a:hlinkClick r:id="rId7"/>
              </a:rPr>
              <a:t>Monopoly template in Photoshop</a:t>
            </a:r>
            <a:r>
              <a:rPr lang="en-CA" dirty="0" smtClean="0">
                <a:effectLst/>
              </a:rPr>
              <a:t>," he writes, "found within a 2008 blog post by Brad Frost. Yep, a self hosted blog strikes again. This is quite the template; every element of text on the board is editable; and he even provides fonts. He apologizes a bit for much about how much is left out, but it is cleanly organized into folders within the layers palette, and was super easy to modify." I like how you pay $12 to land on ds106 - whether it has one, two, three or four houses (I guess if there's a hotel the </a:t>
            </a:r>
            <a:r>
              <a:rPr lang="en-CA" dirty="0" err="1" smtClean="0">
                <a:effectLst/>
              </a:rPr>
              <a:t>Bava's</a:t>
            </a:r>
            <a:r>
              <a:rPr lang="en-CA" dirty="0" smtClean="0">
                <a:effectLst/>
              </a:rPr>
              <a:t> at a conference).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74</a:t>
            </a:fld>
            <a:endParaRPr lang="en-CA"/>
          </a:p>
        </p:txBody>
      </p:sp>
    </p:spTree>
    <p:extLst>
      <p:ext uri="{BB962C8B-B14F-4D97-AF65-F5344CB8AC3E}">
        <p14:creationId xmlns:p14="http://schemas.microsoft.com/office/powerpoint/2010/main" val="3263962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future of the open Internet is decentralized</a:t>
            </a:r>
            <a:r>
              <a:rPr lang="en-CA" dirty="0" smtClean="0">
                <a:effectLst/>
              </a:rPr>
              <a:t/>
            </a:r>
            <a:br>
              <a:rPr lang="en-CA" dirty="0" smtClean="0">
                <a:effectLst/>
              </a:rPr>
            </a:br>
            <a:r>
              <a:rPr lang="en-CA" dirty="0" smtClean="0">
                <a:hlinkClick r:id="rId4"/>
              </a:rPr>
              <a:t>Joseph Cox</a:t>
            </a:r>
            <a:r>
              <a:rPr lang="en-CA" dirty="0" smtClean="0">
                <a:effectLst/>
              </a:rPr>
              <a:t>, </a:t>
            </a:r>
            <a:r>
              <a:rPr lang="en-CA" dirty="0" smtClean="0">
                <a:hlinkClick r:id="rId5"/>
              </a:rPr>
              <a:t>The Daily Dot</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Many of the recent problems being seen in digital communications - from the cost of </a:t>
            </a:r>
            <a:r>
              <a:rPr lang="en-CA" dirty="0" err="1" smtClean="0">
                <a:effectLst/>
              </a:rPr>
              <a:t>acess</a:t>
            </a:r>
            <a:r>
              <a:rPr lang="en-CA" dirty="0" smtClean="0">
                <a:effectLst/>
              </a:rPr>
              <a:t> to the widespread spying to the blocking of services like YouTube and Twitter to the commodification of commercialization of services that used to be free - have resulted from the ongoing re-centralization of the internet, where one or a few services are able to monopolize discourse. This has not resulted (as they say) naturally, but as the result of the deliberate intervention by corporations and governments to make the internet manageable. As a consequence, though, of this clampdown we are seeing the rise of genuinely distributed networks that circumvent attempts at control - things like </a:t>
            </a:r>
            <a:r>
              <a:rPr lang="en-CA" dirty="0" err="1" smtClean="0">
                <a:effectLst/>
                <a:hlinkClick r:id="rId6"/>
              </a:rPr>
              <a:t>BitTorrent</a:t>
            </a:r>
            <a:r>
              <a:rPr lang="en-CA" dirty="0" smtClean="0">
                <a:effectLst/>
              </a:rPr>
              <a:t>, </a:t>
            </a:r>
            <a:r>
              <a:rPr lang="en-CA" dirty="0" err="1" smtClean="0">
                <a:effectLst/>
                <a:hlinkClick r:id="rId7"/>
              </a:rPr>
              <a:t>Bitcoin</a:t>
            </a:r>
            <a:r>
              <a:rPr lang="en-CA" dirty="0" smtClean="0">
                <a:effectLst/>
              </a:rPr>
              <a:t>, </a:t>
            </a:r>
            <a:r>
              <a:rPr lang="en-CA" dirty="0" err="1" smtClean="0">
                <a:effectLst/>
                <a:hlinkClick r:id="rId8"/>
              </a:rPr>
              <a:t>DarkMarket</a:t>
            </a:r>
            <a:r>
              <a:rPr lang="en-CA" dirty="0" smtClean="0">
                <a:effectLst/>
              </a:rPr>
              <a:t>, and now, </a:t>
            </a:r>
            <a:r>
              <a:rPr lang="en-CA" dirty="0" err="1" smtClean="0">
                <a:effectLst/>
                <a:hlinkClick r:id="rId9"/>
              </a:rPr>
              <a:t>MaidSafe</a:t>
            </a:r>
            <a:r>
              <a:rPr lang="en-CA" dirty="0" smtClean="0">
                <a:effectLst/>
              </a:rPr>
              <a:t>, which allows users to share bandwidth and processing power to support a distributed and very underground applications network.</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75</a:t>
            </a:fld>
            <a:endParaRPr lang="en-CA"/>
          </a:p>
        </p:txBody>
      </p:sp>
    </p:spTree>
    <p:extLst>
      <p:ext uri="{BB962C8B-B14F-4D97-AF65-F5344CB8AC3E}">
        <p14:creationId xmlns:p14="http://schemas.microsoft.com/office/powerpoint/2010/main" val="31573734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the FCC Plans to Save the Internet By Destroying It: An Explainer</a:t>
            </a:r>
            <a:r>
              <a:rPr lang="en-CA" dirty="0" smtClean="0">
                <a:effectLst/>
              </a:rPr>
              <a:t/>
            </a:r>
            <a:br>
              <a:rPr lang="en-CA" dirty="0" smtClean="0">
                <a:effectLst/>
              </a:rPr>
            </a:br>
            <a:r>
              <a:rPr lang="en-CA" dirty="0" smtClean="0">
                <a:hlinkClick r:id="rId4"/>
              </a:rPr>
              <a:t>Ryan </a:t>
            </a:r>
            <a:r>
              <a:rPr lang="en-CA" dirty="0" err="1" smtClean="0">
                <a:hlinkClick r:id="rId4"/>
              </a:rPr>
              <a:t>Singel</a:t>
            </a:r>
            <a:r>
              <a:rPr lang="en-CA" dirty="0" smtClean="0">
                <a:effectLst/>
              </a:rPr>
              <a:t>, </a:t>
            </a:r>
            <a:r>
              <a:rPr lang="en-CA" dirty="0" smtClean="0">
                <a:hlinkClick r:id="rId5"/>
              </a:rPr>
              <a:t>Medium.com</a:t>
            </a:r>
            <a:r>
              <a:rPr lang="en-CA" dirty="0" smtClean="0">
                <a:effectLst/>
              </a:rPr>
              <a:t>, Apr 26, 2014</a:t>
            </a:r>
            <a:br>
              <a:rPr lang="en-CA" dirty="0" smtClean="0">
                <a:effectLst/>
              </a:rPr>
            </a:br>
            <a:r>
              <a:rPr lang="en-CA" i="1" dirty="0" smtClean="0">
                <a:effectLst/>
              </a:rPr>
              <a:t>Commentary by Stephen Downes</a:t>
            </a:r>
            <a:r>
              <a:rPr lang="en-CA" dirty="0" smtClean="0">
                <a:effectLst/>
              </a:rPr>
              <a:t> </a:t>
            </a:r>
          </a:p>
          <a:p>
            <a:r>
              <a:rPr lang="en-CA" dirty="0" smtClean="0">
                <a:effectLst/>
              </a:rPr>
              <a:t>Everybody and their dog has already covered the FCC's recent decision to end net neutrality (their </a:t>
            </a:r>
            <a:r>
              <a:rPr lang="en-CA" dirty="0" smtClean="0">
                <a:effectLst/>
                <a:hlinkClick r:id="rId6"/>
              </a:rPr>
              <a:t>feeble objections</a:t>
            </a:r>
            <a:r>
              <a:rPr lang="en-CA" dirty="0" smtClean="0">
                <a:effectLst/>
              </a:rPr>
              <a:t> notwithstanding). It's a U.S. decision but as we know once enshrined into American law a campaign will then follow to entrench it into world trade legislation, requiring countries to pay penalties for lost profits should they attempt to enact net neutrality, as </a:t>
            </a:r>
            <a:r>
              <a:rPr lang="en-CA" dirty="0" smtClean="0">
                <a:effectLst/>
                <a:hlinkClick r:id="rId7"/>
              </a:rPr>
              <a:t>Brazil has done</a:t>
            </a:r>
            <a:r>
              <a:rPr lang="en-CA" dirty="0" smtClean="0">
                <a:effectLst/>
              </a:rPr>
              <a:t> (just as a Canadian company is </a:t>
            </a:r>
            <a:r>
              <a:rPr lang="en-CA" dirty="0" smtClean="0">
                <a:effectLst/>
                <a:hlinkClick r:id="rId8"/>
              </a:rPr>
              <a:t>demanding</a:t>
            </a:r>
            <a:r>
              <a:rPr lang="en-CA" dirty="0" smtClean="0">
                <a:effectLst/>
              </a:rPr>
              <a:t> $200 million from El Salvador over a mine it was not allowed to build). It will destroy the internet as we know it, reducing it to a set of network-provided </a:t>
            </a:r>
            <a:r>
              <a:rPr lang="en-CA" dirty="0" err="1" smtClean="0">
                <a:effectLst/>
              </a:rPr>
              <a:t>pablum</a:t>
            </a:r>
            <a:r>
              <a:rPr lang="en-CA" dirty="0" smtClean="0">
                <a:effectLst/>
              </a:rPr>
              <a:t> services. Just like television. Meanwhile, stuff we need (</a:t>
            </a:r>
            <a:r>
              <a:rPr lang="en-CA" dirty="0" smtClean="0">
                <a:effectLst/>
                <a:hlinkClick r:id="rId9"/>
              </a:rPr>
              <a:t>like education</a:t>
            </a:r>
            <a:r>
              <a:rPr lang="en-CA" dirty="0" smtClean="0">
                <a:effectLst/>
              </a:rPr>
              <a:t>) will be reduced to a crawl, unless governments compensate telecoms for not throttling non-profit and public good internet traffic. Via </a:t>
            </a:r>
            <a:r>
              <a:rPr lang="en-CA" dirty="0" smtClean="0">
                <a:effectLst/>
                <a:hlinkClick r:id="rId10"/>
              </a:rPr>
              <a:t>Hack Education</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76</a:t>
            </a:fld>
            <a:endParaRPr lang="en-CA"/>
          </a:p>
        </p:txBody>
      </p:sp>
    </p:spTree>
    <p:extLst>
      <p:ext uri="{BB962C8B-B14F-4D97-AF65-F5344CB8AC3E}">
        <p14:creationId xmlns:p14="http://schemas.microsoft.com/office/powerpoint/2010/main" val="5433631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Institute for Open Leadership</a:t>
            </a:r>
            <a:r>
              <a:rPr lang="en-CA" dirty="0" smtClean="0">
                <a:effectLst/>
              </a:rPr>
              <a:t/>
            </a:r>
            <a:br>
              <a:rPr lang="en-CA" dirty="0" smtClean="0">
                <a:effectLst/>
              </a:rPr>
            </a:br>
            <a:r>
              <a:rPr lang="en-CA" dirty="0" smtClean="0">
                <a:hlinkClick r:id="rId4"/>
              </a:rPr>
              <a:t>Open Policy Network</a:t>
            </a:r>
            <a:r>
              <a:rPr lang="en-CA" dirty="0" smtClean="0">
                <a:effectLst/>
              </a:rPr>
              <a:t>, May 26, 2014</a:t>
            </a:r>
            <a:br>
              <a:rPr lang="en-CA" dirty="0" smtClean="0">
                <a:effectLst/>
              </a:rPr>
            </a:br>
            <a:r>
              <a:rPr lang="en-CA" i="1" dirty="0" smtClean="0">
                <a:effectLst/>
              </a:rPr>
              <a:t>Commentary by Stephen Downes</a:t>
            </a:r>
            <a:r>
              <a:rPr lang="en-CA" dirty="0" smtClean="0">
                <a:effectLst/>
              </a:rPr>
              <a:t> </a:t>
            </a:r>
          </a:p>
          <a:p>
            <a:r>
              <a:rPr lang="en-CA" dirty="0" smtClean="0">
                <a:effectLst/>
              </a:rPr>
              <a:t>Are you good enough for open learning? "Who should apply to be an IOL Fellow? Public and private sector professionals interested in openness and policy with the passion and potential to make a high impact at their institution and/or government through open policy*. Emerging leaders in academia, the arts, cultural institutions, government, scientific labs, and others who are eager to become experts in open licensing."</a:t>
            </a:r>
          </a:p>
          <a:p>
            <a:endParaRPr lang="en-CA" dirty="0" smtClean="0"/>
          </a:p>
          <a:p>
            <a:r>
              <a:rPr lang="en-CA" b="1" dirty="0" smtClean="0">
                <a:effectLst/>
                <a:hlinkClick r:id="rId5"/>
              </a:rPr>
              <a:t>Launch of the Open Policy Network</a:t>
            </a:r>
            <a:r>
              <a:rPr lang="en-CA" dirty="0" smtClean="0">
                <a:effectLst/>
              </a:rPr>
              <a:t/>
            </a:r>
            <a:br>
              <a:rPr lang="en-CA" dirty="0" smtClean="0">
                <a:effectLst/>
              </a:rPr>
            </a:br>
            <a:r>
              <a:rPr lang="en-CA" dirty="0" smtClean="0">
                <a:hlinkClick r:id="rId4"/>
              </a:rPr>
              <a:t>Open Policy Network</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The </a:t>
            </a:r>
            <a:r>
              <a:rPr lang="en-CA" dirty="0" smtClean="0">
                <a:effectLst/>
                <a:hlinkClick r:id="rId6"/>
              </a:rPr>
              <a:t>Open Policy Network</a:t>
            </a:r>
            <a:r>
              <a:rPr lang="en-CA" dirty="0" smtClean="0">
                <a:effectLst/>
              </a:rPr>
              <a:t> has now officially launched. Here's their version of open: "we’re announcing our first project, the </a:t>
            </a:r>
            <a:r>
              <a:rPr lang="en-CA" dirty="0" smtClean="0">
                <a:effectLst/>
                <a:hlinkClick r:id="rId7"/>
              </a:rPr>
              <a:t>Institute for Open Leadership</a:t>
            </a:r>
            <a:r>
              <a:rPr lang="en-CA" dirty="0" smtClean="0">
                <a:effectLst/>
              </a:rPr>
              <a:t>. Through a weeklong summit with experts, accepted fellows will get hands-on guidance to develop a capstone project for implementation in their organization or institution." You can </a:t>
            </a:r>
            <a:r>
              <a:rPr lang="en-CA" dirty="0" smtClean="0">
                <a:effectLst/>
                <a:hlinkClick r:id="rId8"/>
              </a:rPr>
              <a:t>join the network</a:t>
            </a:r>
            <a:r>
              <a:rPr lang="en-CA" dirty="0" smtClean="0">
                <a:effectLst/>
              </a:rPr>
              <a:t> but you must "support the </a:t>
            </a:r>
            <a:r>
              <a:rPr lang="en-CA" dirty="0" smtClean="0">
                <a:effectLst/>
                <a:hlinkClick r:id="rId9"/>
              </a:rPr>
              <a:t>Guiding Principles</a:t>
            </a:r>
            <a:r>
              <a:rPr lang="en-CA" dirty="0" smtClean="0">
                <a:effectLst/>
              </a:rPr>
              <a:t> and </a:t>
            </a:r>
            <a:r>
              <a:rPr lang="en-CA" dirty="0" smtClean="0">
                <a:effectLst/>
                <a:hlinkClick r:id="rId10"/>
              </a:rPr>
              <a:t>Work Plan</a:t>
            </a:r>
            <a:r>
              <a:rPr lang="en-CA" dirty="0" smtClean="0">
                <a:effectLst/>
              </a:rPr>
              <a:t>", "participate in the OPN email listserv and share information," and "attend monthly strategy/planning conference calls." It's like joining the </a:t>
            </a:r>
            <a:r>
              <a:rPr lang="en-CA" dirty="0" err="1" smtClean="0">
                <a:effectLst/>
                <a:hlinkClick r:id="rId11"/>
              </a:rPr>
              <a:t>Kiwanas</a:t>
            </a:r>
            <a:r>
              <a:rPr lang="en-CA" dirty="0" smtClean="0">
                <a:effectLst/>
                <a:hlinkClick r:id="rId11"/>
              </a:rPr>
              <a:t> Club</a:t>
            </a:r>
            <a:r>
              <a:rPr lang="en-CA" dirty="0" smtClean="0">
                <a:effectLst/>
              </a:rPr>
              <a:t>! Anyhow, here is more information and endorsements from </a:t>
            </a:r>
            <a:r>
              <a:rPr lang="en-CA" dirty="0" smtClean="0">
                <a:effectLst/>
                <a:hlinkClick r:id="rId12"/>
              </a:rPr>
              <a:t>Creative Commons</a:t>
            </a:r>
            <a:r>
              <a:rPr lang="en-CA" dirty="0" smtClean="0">
                <a:effectLst/>
              </a:rPr>
              <a:t>, </a:t>
            </a:r>
            <a:r>
              <a:rPr lang="en-CA" dirty="0" smtClean="0">
                <a:effectLst/>
                <a:hlinkClick r:id="rId13"/>
              </a:rPr>
              <a:t>SPARC</a:t>
            </a:r>
            <a:r>
              <a:rPr lang="en-CA" dirty="0" smtClean="0">
                <a:effectLst/>
              </a:rPr>
              <a:t>, </a:t>
            </a:r>
            <a:r>
              <a:rPr lang="en-CA" dirty="0" smtClean="0">
                <a:effectLst/>
                <a:hlinkClick r:id="rId14"/>
              </a:rPr>
              <a:t>CETIS</a:t>
            </a:r>
            <a:r>
              <a:rPr lang="en-CA" dirty="0" smtClean="0">
                <a:effectLst/>
              </a:rPr>
              <a:t>, </a:t>
            </a:r>
            <a:r>
              <a:rPr lang="en-CA" dirty="0" err="1" smtClean="0">
                <a:effectLst/>
                <a:hlinkClick r:id="rId15"/>
              </a:rPr>
              <a:t>OERu</a:t>
            </a:r>
            <a:r>
              <a:rPr lang="en-CA" dirty="0" smtClean="0">
                <a:effectLst/>
              </a:rPr>
              <a:t>.</a:t>
            </a:r>
          </a:p>
          <a:p>
            <a:endParaRPr lang="en-CA" dirty="0" smtClean="0">
              <a:effectLst/>
            </a:endParaRPr>
          </a:p>
          <a:p>
            <a:r>
              <a:rPr lang="en-CA" dirty="0" smtClean="0">
                <a:effectLst/>
              </a:rPr>
              <a:t/>
            </a:r>
            <a:br>
              <a:rPr lang="en-CA" dirty="0" smtClean="0">
                <a:effectLst/>
              </a:rPr>
            </a:br>
            <a:r>
              <a:rPr lang="en-CA" b="1" dirty="0" smtClean="0">
                <a:effectLst/>
                <a:hlinkClick r:id="rId6"/>
              </a:rPr>
              <a:t>Open Policy Network</a:t>
            </a:r>
            <a:r>
              <a:rPr lang="en-CA" dirty="0" smtClean="0">
                <a:effectLst/>
              </a:rPr>
              <a:t/>
            </a:r>
            <a:br>
              <a:rPr lang="en-CA" dirty="0" smtClean="0">
                <a:effectLst/>
              </a:rPr>
            </a:br>
            <a:r>
              <a:rPr lang="en-CA" dirty="0" smtClean="0">
                <a:hlinkClick r:id="rId4"/>
              </a:rPr>
              <a:t>Open Policy Network</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Creating Commons is launching new Open Policy Network website. More information </a:t>
            </a:r>
            <a:r>
              <a:rPr lang="en-CA" dirty="0" smtClean="0">
                <a:effectLst/>
                <a:hlinkClick r:id="rId16"/>
              </a:rPr>
              <a:t>here</a:t>
            </a:r>
            <a:r>
              <a:rPr lang="en-CA" dirty="0" smtClean="0">
                <a:effectLst/>
              </a:rPr>
              <a:t>. "The mission of the Open Policy Network is to foster the creation, adoption and implementation of open policies and practices that advance the public good by supporting open policy advocates, organizations and policy makers, connecting open policy opportunities with assistance, and sharing open policy information." They're not getting off to a good start on 'open' by imposing a news embargo, which is why I'm breaking it.</a:t>
            </a:r>
          </a:p>
          <a:p>
            <a:endParaRPr lang="en-CA" dirty="0" smtClean="0">
              <a:effectLst/>
            </a:endParaRP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77</a:t>
            </a:fld>
            <a:endParaRPr lang="en-CA"/>
          </a:p>
        </p:txBody>
      </p:sp>
    </p:spTree>
    <p:extLst>
      <p:ext uri="{BB962C8B-B14F-4D97-AF65-F5344CB8AC3E}">
        <p14:creationId xmlns:p14="http://schemas.microsoft.com/office/powerpoint/2010/main" val="693175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hlinkClick r:id="rId3"/>
              </a:rPr>
              <a:t>Statement about embargo periods</a:t>
            </a:r>
            <a:r>
              <a:rPr lang="en-CA" dirty="0" smtClean="0"/>
              <a:t/>
            </a:r>
            <a:br>
              <a:rPr lang="en-CA" dirty="0" smtClean="0"/>
            </a:br>
            <a:r>
              <a:rPr lang="en-CA" dirty="0" smtClean="0">
                <a:hlinkClick r:id="rId4"/>
              </a:rPr>
              <a:t>Kathleen Shearer</a:t>
            </a:r>
            <a:r>
              <a:rPr lang="en-CA" dirty="0" smtClean="0"/>
              <a:t>, </a:t>
            </a:r>
            <a:r>
              <a:rPr lang="en-CA" dirty="0" smtClean="0">
                <a:hlinkClick r:id="rId5"/>
              </a:rPr>
              <a:t>Confederation of Open Access Repositories (COAR)</a:t>
            </a:r>
            <a:r>
              <a:rPr lang="en-CA" dirty="0" smtClean="0"/>
              <a:t>, May 14, 2014</a:t>
            </a:r>
            <a:br>
              <a:rPr lang="en-CA" dirty="0" smtClean="0"/>
            </a:br>
            <a:r>
              <a:rPr lang="en-CA" i="1" dirty="0" smtClean="0"/>
              <a:t>Commentary by Stephen Downes</a:t>
            </a:r>
            <a:r>
              <a:rPr lang="en-CA" dirty="0" smtClean="0"/>
              <a:t> </a:t>
            </a:r>
          </a:p>
          <a:p>
            <a:r>
              <a:rPr lang="en-CA" dirty="0" smtClean="0"/>
              <a:t>For a while, supporters of open access have accepted embargo periods as a necessary evil to promote the transition from closed source to open access publications. Embargo periods delay the publication of open versions of paid articles for a period of time. Now they are seeing the cost of that compromise. "Embargo periods dilute the benefits of open access policies and we believe that, if they are adopted, they should be no more than 6 months for the life and physical sciences, 12 months for social sciences and humanities." The coalition of open access repositories that signed the document argues that embargo periods should eventually be eliminated. One wonders about the wisdom of building this compromise into open access policies in the first place.</a:t>
            </a:r>
          </a:p>
          <a:p>
            <a:endParaRPr lang="en-CA" b="1" dirty="0"/>
          </a:p>
        </p:txBody>
      </p:sp>
      <p:sp>
        <p:nvSpPr>
          <p:cNvPr id="4" name="Slide Number Placeholder 3"/>
          <p:cNvSpPr>
            <a:spLocks noGrp="1"/>
          </p:cNvSpPr>
          <p:nvPr>
            <p:ph type="sldNum" sz="quarter" idx="10"/>
          </p:nvPr>
        </p:nvSpPr>
        <p:spPr/>
        <p:txBody>
          <a:bodyPr/>
          <a:lstStyle/>
          <a:p>
            <a:fld id="{25876931-2989-4B77-93C7-B8D36531064C}" type="slidenum">
              <a:rPr lang="en-CA" smtClean="0"/>
              <a:t>78</a:t>
            </a:fld>
            <a:endParaRPr lang="en-CA"/>
          </a:p>
        </p:txBody>
      </p:sp>
    </p:spTree>
    <p:extLst>
      <p:ext uri="{BB962C8B-B14F-4D97-AF65-F5344CB8AC3E}">
        <p14:creationId xmlns:p14="http://schemas.microsoft.com/office/powerpoint/2010/main" val="3340469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 world of pervasive networks</a:t>
            </a:r>
            <a:r>
              <a:rPr lang="en-CA" dirty="0" smtClean="0">
                <a:effectLst/>
              </a:rPr>
              <a:t/>
            </a:r>
            <a:br>
              <a:rPr lang="en-CA" dirty="0" smtClean="0">
                <a:effectLst/>
              </a:rPr>
            </a:br>
            <a:r>
              <a:rPr lang="en-CA" dirty="0" smtClean="0">
                <a:hlinkClick r:id="rId4"/>
              </a:rPr>
              <a:t>Harold Jarche</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Harold Jarche applies McLuhan's tetrad to the world of pervasive networks. McLuhan's original model (</a:t>
            </a:r>
            <a:r>
              <a:rPr lang="en-CA" i="1" dirty="0" smtClean="0">
                <a:effectLst/>
              </a:rPr>
              <a:t>not</a:t>
            </a:r>
            <a:r>
              <a:rPr lang="en-CA" dirty="0" smtClean="0">
                <a:effectLst/>
              </a:rPr>
              <a:t> a 'lens') suggests each new technology has the potential to: first, extend a human property, second, obsolesce a previous technology, third, retrieve an older technology, and fourth, have the opposite effect when pushed to its limits. So, viewed from this perspective, pervasive networks can enhance democracy, subvert hierarchy, revive the art of the handshake deal, and result in ubiquitous surveillance.</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79</a:t>
            </a:fld>
            <a:endParaRPr lang="en-CA"/>
          </a:p>
        </p:txBody>
      </p:sp>
    </p:spTree>
    <p:extLst>
      <p:ext uri="{BB962C8B-B14F-4D97-AF65-F5344CB8AC3E}">
        <p14:creationId xmlns:p14="http://schemas.microsoft.com/office/powerpoint/2010/main" val="102240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Are All Experiential Learning Opportunities Created Equal?</a:t>
            </a:r>
            <a:r>
              <a:rPr lang="en-CA" dirty="0" smtClean="0">
                <a:effectLst/>
              </a:rPr>
              <a:t/>
            </a:r>
            <a:br>
              <a:rPr lang="en-CA" dirty="0" smtClean="0">
                <a:effectLst/>
              </a:rPr>
            </a:br>
            <a:r>
              <a:rPr lang="en-CA" dirty="0" smtClean="0">
                <a:hlinkClick r:id="rId4"/>
              </a:rPr>
              <a:t>Ailsa Bristow</a:t>
            </a:r>
            <a:r>
              <a:rPr lang="en-CA" dirty="0" smtClean="0">
                <a:effectLst/>
              </a:rPr>
              <a:t>, </a:t>
            </a:r>
            <a:r>
              <a:rPr lang="en-CA" dirty="0" smtClean="0">
                <a:hlinkClick r:id="rId5"/>
              </a:rPr>
              <a:t>Ontario Undergraduate Student Alliance</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Co-op learning and work placement are good means of ensuring authentic learning experiences, but to be effective they must reach those students who would benefit most from them. This is what is not happening, reports the Ontario Undergraduate Student Alliance. In general, university participation rates are lower among aboriginals, students with disabilities, and the poor. This has a long-term impact on unemployment among these groups. And these differences are magnified for things like co-op placements or paid internships. "Students from marginalized groups are able to secure a WIL (Work-Integrated Learning) opportunity it is less likely to be in a high-quality paid experience, despite the additional financial barriers that students in these groups are more likely to face." Via </a:t>
            </a:r>
            <a:r>
              <a:rPr lang="en-CA" dirty="0" err="1" smtClean="0">
                <a:effectLst/>
              </a:rPr>
              <a:t>Academica</a:t>
            </a:r>
            <a:r>
              <a:rPr lang="en-CA" dirty="0" smtClean="0">
                <a:effectLst/>
              </a:rPr>
              <a:t>.</a:t>
            </a:r>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10</a:t>
            </a:fld>
            <a:endParaRPr lang="en-CA"/>
          </a:p>
        </p:txBody>
      </p:sp>
    </p:spTree>
    <p:extLst>
      <p:ext uri="{BB962C8B-B14F-4D97-AF65-F5344CB8AC3E}">
        <p14:creationId xmlns:p14="http://schemas.microsoft.com/office/powerpoint/2010/main" val="1513536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Borrowing Against the Future: The Hidden Costs of Financing U.S. Higher Education</a:t>
            </a:r>
            <a:r>
              <a:rPr lang="en-CA" dirty="0" smtClean="0">
                <a:effectLst/>
              </a:rPr>
              <a:t/>
            </a:r>
            <a:br>
              <a:rPr lang="en-CA" dirty="0" smtClean="0">
                <a:effectLst/>
              </a:rPr>
            </a:br>
            <a:r>
              <a:rPr lang="en-CA" dirty="0" smtClean="0">
                <a:hlinkClick r:id="rId4"/>
              </a:rPr>
              <a:t>Charlie Eaton</a:t>
            </a:r>
            <a:r>
              <a:rPr lang="en-CA" dirty="0" smtClean="0">
                <a:effectLst/>
              </a:rPr>
              <a:t>, </a:t>
            </a:r>
            <a:r>
              <a:rPr lang="en-CA" dirty="0" smtClean="0">
                <a:hlinkClick r:id="rId5"/>
              </a:rPr>
              <a:t>Cyrus </a:t>
            </a:r>
            <a:r>
              <a:rPr lang="en-CA" dirty="0" err="1" smtClean="0">
                <a:hlinkClick r:id="rId5"/>
              </a:rPr>
              <a:t>Dioun</a:t>
            </a:r>
            <a:r>
              <a:rPr lang="en-CA" dirty="0" smtClean="0">
                <a:effectLst/>
              </a:rPr>
              <a:t>, </a:t>
            </a:r>
            <a:r>
              <a:rPr lang="en-CA" dirty="0" smtClean="0">
                <a:hlinkClick r:id="rId6"/>
              </a:rPr>
              <a:t>Daniela García </a:t>
            </a:r>
            <a:r>
              <a:rPr lang="en-CA" dirty="0" err="1" smtClean="0">
                <a:hlinkClick r:id="rId6"/>
              </a:rPr>
              <a:t>Santibáñez</a:t>
            </a:r>
            <a:r>
              <a:rPr lang="en-CA" dirty="0" smtClean="0">
                <a:hlinkClick r:id="rId6"/>
              </a:rPr>
              <a:t> Godoy</a:t>
            </a:r>
            <a:r>
              <a:rPr lang="en-CA" dirty="0" smtClean="0">
                <a:effectLst/>
              </a:rPr>
              <a:t>, </a:t>
            </a:r>
            <a:r>
              <a:rPr lang="en-CA" dirty="0" smtClean="0">
                <a:hlinkClick r:id="rId7"/>
              </a:rPr>
              <a:t>Adam Goldstein</a:t>
            </a:r>
            <a:r>
              <a:rPr lang="en-CA" dirty="0" smtClean="0">
                <a:effectLst/>
              </a:rPr>
              <a:t>, </a:t>
            </a:r>
            <a:r>
              <a:rPr lang="en-CA" dirty="0" smtClean="0">
                <a:hlinkClick r:id="rId8"/>
              </a:rPr>
              <a:t>Jacob </a:t>
            </a:r>
            <a:r>
              <a:rPr lang="en-CA" dirty="0" err="1" smtClean="0">
                <a:hlinkClick r:id="rId8"/>
              </a:rPr>
              <a:t>Habinek</a:t>
            </a:r>
            <a:r>
              <a:rPr lang="en-CA" dirty="0" smtClean="0">
                <a:effectLst/>
              </a:rPr>
              <a:t>, </a:t>
            </a:r>
            <a:r>
              <a:rPr lang="en-CA" dirty="0" smtClean="0">
                <a:hlinkClick r:id="rId9"/>
              </a:rPr>
              <a:t>Robert </a:t>
            </a:r>
            <a:r>
              <a:rPr lang="en-CA" dirty="0" err="1" smtClean="0">
                <a:hlinkClick r:id="rId9"/>
              </a:rPr>
              <a:t>Osley</a:t>
            </a:r>
            <a:r>
              <a:rPr lang="en-CA" dirty="0" smtClean="0">
                <a:hlinkClick r:id="rId9"/>
              </a:rPr>
              <a:t>-Thomas</a:t>
            </a:r>
            <a:r>
              <a:rPr lang="en-CA" dirty="0" smtClean="0">
                <a:effectLst/>
              </a:rPr>
              <a:t>, </a:t>
            </a:r>
            <a:r>
              <a:rPr lang="en-CA" dirty="0" smtClean="0">
                <a:hlinkClick r:id="rId10"/>
              </a:rPr>
              <a:t>The Center for Culture, Organizations, and Politic</a:t>
            </a:r>
            <a:r>
              <a:rPr lang="en-CA" dirty="0" smtClean="0">
                <a:effectLst/>
              </a:rPr>
              <a:t>, ,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 large part of the imperative for a rethink of the university system is the impact of the costs of that system on society at large. On a personal level, this is represented by the student loan payments that dogged me well into my 40s. But the drain on society is even larger. As George Siemens tweets, quoting from this report, "The largest 15 for-profits [universities] received between 66% and 94% of their revenue from the federal government." Combine this with the fact that they preferentially serve the well-connected and well-to-do, and with the enormous cost of the system as a whole, and you have a mandate for change. That's what this report is about.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11</a:t>
            </a:fld>
            <a:endParaRPr lang="en-CA"/>
          </a:p>
        </p:txBody>
      </p:sp>
    </p:spTree>
    <p:extLst>
      <p:ext uri="{BB962C8B-B14F-4D97-AF65-F5344CB8AC3E}">
        <p14:creationId xmlns:p14="http://schemas.microsoft.com/office/powerpoint/2010/main" val="1112750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069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9327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5757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8750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7DCFA-560A-41A7-9D88-40C0048437B3}" type="datetimeFigureOut">
              <a:rPr lang="en-CA" smtClean="0"/>
              <a:t>2014-07-05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7459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67DCFA-560A-41A7-9D88-40C0048437B3}" type="datetimeFigureOut">
              <a:rPr lang="en-CA" smtClean="0"/>
              <a:t>2014-07-05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917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67DCFA-560A-41A7-9D88-40C0048437B3}" type="datetimeFigureOut">
              <a:rPr lang="en-CA" smtClean="0"/>
              <a:t>2014-07-05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52410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067DCFA-560A-41A7-9D88-40C0048437B3}" type="datetimeFigureOut">
              <a:rPr lang="en-CA" smtClean="0"/>
              <a:t>2014-07-05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9628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7DCFA-560A-41A7-9D88-40C0048437B3}" type="datetimeFigureOut">
              <a:rPr lang="en-CA" smtClean="0"/>
              <a:t>2014-07-05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31483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4317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2014-07-05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412028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7DCFA-560A-41A7-9D88-40C0048437B3}" type="datetimeFigureOut">
              <a:rPr lang="en-CA" smtClean="0"/>
              <a:t>2014-07-05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7135A-8613-4886-ABFC-23D0A6183BE0}" type="slidenum">
              <a:rPr lang="en-CA" smtClean="0"/>
              <a:t>‹#›</a:t>
            </a:fld>
            <a:endParaRPr lang="en-CA"/>
          </a:p>
        </p:txBody>
      </p:sp>
    </p:spTree>
    <p:extLst>
      <p:ext uri="{BB962C8B-B14F-4D97-AF65-F5344CB8AC3E}">
        <p14:creationId xmlns:p14="http://schemas.microsoft.com/office/powerpoint/2010/main" val="99642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ousa.ca/2014/06/10/experiential-learning-opportunities-created-equa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aft.org/pdfs/highered/BorrowingAgainstFuture0514.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casa-acae.com/wp/wp-content/uploads/2014/06/CASAJune5th-NewDataCostEducation.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tcf.org/blog/detail/graph-student-debt-the-trillion-dollar-threat-to-the-american-middle-clas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dailytech.com/Amazon+Flexes+Its+Muscles+to+Punish+Unruly+Publisher+Hatchette/article34968.htm" TargetMode="External"/><Relationship Id="rId4" Type="http://schemas.openxmlformats.org/officeDocument/2006/relationships/hyperlink" Target="http://chronicle.com/article/College-Libraries-Push-Back-as/14708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www.theguardian.com/science/2014/jun/16/universities-get-poor-value-academic-journal-publishing-firm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files.figshare.com/1521805/Publisher__be_damned_.pdf" TargetMode="External"/><Relationship Id="rId4" Type="http://schemas.openxmlformats.org/officeDocument/2006/relationships/hyperlink" Target="http://www.timeshighereducation.co.uk/news/resignations-threat-over-taylor-and-francis-censorship/2013752.articl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greyguide.isti.cnr.it/include/pisadeclarationmay2014.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tebm-libs.wikispaces.com/file/view/Grey+Literature.pp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poynder.blogspot.ca/2014/06/the-subversive-proposal-at-20.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en.wikipedia.org/wiki/Subbiah_Arunachalam" TargetMode="External"/><Relationship Id="rId4" Type="http://schemas.openxmlformats.org/officeDocument/2006/relationships/hyperlink" Target="http://poynder.blogspot.ca/2014/06/open-access-in-india-q-with-subbiah.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faculty.education.ufl.edu/Melzie/Distance/Virtual%20Summer%20School%20Project" TargetMode="External"/><Relationship Id="rId4" Type="http://schemas.openxmlformats.org/officeDocument/2006/relationships/hyperlink" Target="http://mfeldstein.com/internet-based-online-education-turns-20-summe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newsletter.alt.ac.uk/2014/06/what-is-the-problem-for-which-moocs-are-the-solutio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www.londoninternational.ac.uk/community/londonconnection/articles/qa/london-connection-qa-professor-diana-laurillar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hackeducation.com/2014/06/22/ed-tech-paten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trademarks.justia.com/857/85/pi-85785006.html" TargetMode="External"/><Relationship Id="rId4" Type="http://schemas.openxmlformats.org/officeDocument/2006/relationships/hyperlink" Target="http://www.wired.co.uk/news/archive/2014-06/02/pi-trademark-us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firstmonday.org/ojs/index.php/fm/article/view/4975/4089" TargetMode="External"/><Relationship Id="rId4" Type="http://schemas.openxmlformats.org/officeDocument/2006/relationships/hyperlink" Target="http://www.publicdomaintreasurehunter.com/2009/01/10/use-public-domain-short-stories-for-blog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blog.mozilla.org/blog/2014/05/14/drm-and-the-challenge-of-serving-user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forums.crackberry.com/blackberry-10-apps-f274/amazon-instant-videos-fully-working-browser-84979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digitalnewsreport.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cbc.ca/asithappens/features/2014/06/06/university-of-alberta-president-salary-let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conference.ocwconsortium.org/2014/wp-content/uploads/2014/02/Paper_30.pdf" TargetMode="External"/><Relationship Id="rId4" Type="http://schemas.openxmlformats.org/officeDocument/2006/relationships/hyperlink" Target="http://terrya.edublogs.org/2014/04/23/greewich-connect-connects-with-us-on-a-number-of-level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tonybates.ca/2014/04/23/what-i-learned-from-the-open-textbook-summi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jhangiani.wordpress.com/2014/04/23/a-faculty-perspective-on-open-textbook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cbc.ca/news/canada/saskatoon/prof-robert-buckingham-fired-after-criticizing-saskatchewan-university-plan-1.2642637"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unesdoc.unesco.org/images/0022/002256/225660e.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thetimes.co.uk/tto/business/industries/publicsector/article3410805.ece"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drshahsofficehours.wordpress.com/2014/06/05/my-last-day-as-a-professor/"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orderofeducation.com/con-job-new-documentary-adjunct-labo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insidehighered.com/news/2014/05/01/collaboration-or-lack-thereof-behind-semester-online-collapse"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publications.mcgill.ca/reporter/2014/06/seeding-is-believing-mcgill-launches-crowdfunding-platfor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oar-repositories.org/files/Aligning-Repository-Networks-Meeting-Report.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rossdawsonblog.com/weblog/archives/2014/06/impact-open-data-government-economic-growth.html"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teamopen.cc/thefutur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aestheticsforbirds.com/2014_05_01_archive.html" TargetMode="External"/><Relationship Id="rId4" Type="http://schemas.openxmlformats.org/officeDocument/2006/relationships/hyperlink" Target="http://www.ergophiljournal.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twitter.com/jclarey/status/464781795322781696" TargetMode="External"/><Relationship Id="rId4" Type="http://schemas.openxmlformats.org/officeDocument/2006/relationships/hyperlink" Target="http://elearnqueen.blogspot.ca/2014/05/mini-lectures-using-learning-object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open.bccampus.ca/open-textbooks-toolki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uwstout.edu/lib/services/access.cfm"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nogoodreason.typepad.co.uk/no_good_reason/2014/05/the-open-virus.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www.openedconsortium.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ow.ly/ySYSW" TargetMode="External"/><Relationship Id="rId4" Type="http://schemas.openxmlformats.org/officeDocument/2006/relationships/hyperlink" Target="http://acreelman.blogspot.ca/2014/06/norwegian-mooc-commission.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hronicle.com/blogs/wiredcampus/online-upstarts-goal-mooc-lectures-that-go-viral/53539"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mruniversity.com/courses/everyday-economic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kidscreen.com/2014/04/24/why-disney-is-pushing-further-into-the-preschool-mobile-spac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educationoutrage.blogspot.ca/2014/06/stanford-decides-to-be-wal-mart-doesnt.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news.stanford.edu/news/2012/february/stanford-undergraduate-tuition-020712.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s://www.cia.gov/library/publications/the-world-factbook/fields/2195.html" TargetMode="External"/><Relationship Id="rId4" Type="http://schemas.openxmlformats.org/officeDocument/2006/relationships/hyperlink" Target="http://www.census.gov/cgi-bin/broker"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campustechnology.com/articles/2014/05/13/are-moocs-a-moneymaking-scam-providers-challenged-to-substantiate-grandiose-claims.aspx"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chronicle.com/blogs/wiredcampus/5-things-researchers-have-discovered-about-moocs/53585"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moocresearch.co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mfeldstein.com/partial-transcript-richard-levin-new-coursera-ceo-charlie-ros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downes.ca/author/1009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nytimes.com/2014/05/18/magazine/who-gets-to-graduate.html?_r=0" TargetMode="External"/><Relationship Id="rId4" Type="http://schemas.openxmlformats.org/officeDocument/2006/relationships/hyperlink" Target="http://www.downes.ca/feed/67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chronicle.com/blogs/wiredcampus/study-of-moocs-suggests-dropping-the-label-dropout/53421?cid=at&amp;utm_source=at&amp;utm_medium=e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insidehighered.com/blogs/higher-ed-beta/alexander-mooc-land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mfeldstein.com/harvard-mit-learn-university-phoenix-analytic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www.moocresearch.com/report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blogs.hbr.org/2014/06/moocs-wont-replace-business-schools-theyll-diversify-the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bellwethereducation.org/policymakers_guide_to_mooc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cbcse.org/wordpress/wp-content/uploads/2014/05/MOOCs_Expectations_and_Reality.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mfeldstein.com/coursera-shifts-focus-impact-learners-reach-universitie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voice.instructure.com/blog/bid/346982/Brilliance-struck-We-call-it-Canvas-Catalo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openeducationeuropa.eu/en/project/emma-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mfeldstein.com/unizin-threat-ed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bostonglobe.com/opinion/2014/05/09/moocs-disruption-only-beginning/S2VlsXpK6rzRx4DMrS4ADM/story.html"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npr.org/blogs/ed/2014/05/29/316989869/the-future-of-online-ed-isnt-heading-where-you-expec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www.edugeekjournal.com/2014/06/07/communal-constructivism-and-dual-layer-moocs/" TargetMode="External"/><Relationship Id="rId4" Type="http://schemas.openxmlformats.org/officeDocument/2006/relationships/hyperlink" Target="http://www.edugeekjournal.com/2014/05/04/designing-a-dual-layer-cmoocxmooc/"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edugeekjournal.com/2014/05/07/why-design-a-xmooc-cmooc-hybrid-ltca-theory/"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cogdogblog.com/2014/05/08/mesh-networks-of-peopl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www.jenniferannaispighin.com/apps/photos/photo?photoid=58051954" TargetMode="External"/><Relationship Id="rId4" Type="http://schemas.openxmlformats.org/officeDocument/2006/relationships/hyperlink" Target="http://ineducation.ca/ineducation/article/view/136"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insidehighered.com/news/2014/06/10/study-finds-students-themselves-not-professors-lead-some-become-more-liberal-college"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jennymackness.wordpress.com/2014/06/24/principles-for-rhizomatic-thinkin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citeseerx.ist.psu.edu/viewdoc/download?doi=10.1.1.195.3584&amp;rep=rep1&amp;type=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citeseerx.ist.psu.edu/viewdoc/download?doi=10.1.1.130.1129&amp;rep=rep1&amp;type=pdf"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cbcse.org/wordpress/wp-content/uploads/2014/05/MOOCs_Expectations_and_Reality.pdf"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www.technologyreview.com/featuredstory/528226/neurosciences-new-toolbo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macleans.ca/society/health/bringing-mindfulness-to-the-school-curriculum/"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mdvfunes.com/2014/05/25/the-psychology-of-open-on-wrestling-your-inner-mooc/"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hyperlink" Target="http://boardthing.com/"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hyperlink" Target="http://cogdogblog.com/2014/05/03/moocopoly-the-game/" TargetMode="External"/><Relationship Id="rId4" Type="http://schemas.openxmlformats.org/officeDocument/2006/relationships/hyperlink" Target="http://bradfrostweb.com/blog/post/monopoly-photoshop-template/"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dailydot.com/tags/bittorrent/" TargetMode="External"/><Relationship Id="rId7" Type="http://schemas.openxmlformats.org/officeDocument/2006/relationships/hyperlink" Target="http://www.dailydot.com/technology/decentralized-internet-future/"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maidsafe.net/" TargetMode="External"/><Relationship Id="rId5" Type="http://schemas.openxmlformats.org/officeDocument/2006/relationships/hyperlink" Target="http://www.dailydot.com/tags/darkmarket/" TargetMode="External"/><Relationship Id="rId4" Type="http://schemas.openxmlformats.org/officeDocument/2006/relationships/hyperlink" Target="http://www.dailydot.com/tags/bitcoin/"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medium.com/p/7805f8049503"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noarmycanstopanidea.com/everything-you-need-to-know-about-the-end-of-net-neutrality/" TargetMode="Externa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hyperlink" Target="http://openpolicynetwork.org/"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www.coar-repositories.org/activities/advocacy-leadership/aligning-repository-networks-across-regions/statement-about-embargo-period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hyperlink" Target="http://www.jarche.com/2014/05/a-world-of-pervasive-networ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nytimes.com/2014/06/24/upshot/the-reality-of-student-debt-is-different-from-the-cliches.html" TargetMode="External"/><Relationship Id="rId5" Type="http://schemas.openxmlformats.org/officeDocument/2006/relationships/hyperlink" Target="http://www.aei.org/events/2014/06/25/policies-to-puncture-the-student-loan-bubble/" TargetMode="External"/><Relationship Id="rId4" Type="http://schemas.openxmlformats.org/officeDocument/2006/relationships/hyperlink" Target="http://www.ny.frb.org/research/current_issues/ci20-3.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www.downes.c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theglobeandmail.com/news/national/education/education-lab/more-money-wont-fix-need-for-change-in-education/article1930981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17" y="0"/>
            <a:ext cx="10354234" cy="6858000"/>
          </a:xfrm>
          <a:prstGeom prst="rect">
            <a:avLst/>
          </a:prstGeom>
        </p:spPr>
      </p:pic>
      <p:sp>
        <p:nvSpPr>
          <p:cNvPr id="2" name="Title 1"/>
          <p:cNvSpPr>
            <a:spLocks noGrp="1"/>
          </p:cNvSpPr>
          <p:nvPr>
            <p:ph type="ctrTitle"/>
          </p:nvPr>
        </p:nvSpPr>
        <p:spPr>
          <a:xfrm>
            <a:off x="1701679" y="260648"/>
            <a:ext cx="7414592" cy="2088232"/>
          </a:xfrm>
        </p:spPr>
        <p:txBody>
          <a:bodyPr>
            <a:normAutofit/>
          </a:bodyPr>
          <a:lstStyle/>
          <a:p>
            <a:pPr algn="r"/>
            <a:r>
              <a:rPr lang="en-CA" sz="4900" dirty="0" smtClean="0"/>
              <a:t>Beyond Free: Open Learning in a Networked </a:t>
            </a:r>
            <a:r>
              <a:rPr lang="en-CA" sz="4900" dirty="0" smtClean="0"/>
              <a:t>World</a:t>
            </a:r>
            <a:endParaRPr lang="en-CA" dirty="0"/>
          </a:p>
        </p:txBody>
      </p:sp>
      <p:sp>
        <p:nvSpPr>
          <p:cNvPr id="3" name="Subtitle 2"/>
          <p:cNvSpPr>
            <a:spLocks noGrp="1"/>
          </p:cNvSpPr>
          <p:nvPr>
            <p:ph type="subTitle" idx="1"/>
          </p:nvPr>
        </p:nvSpPr>
        <p:spPr>
          <a:xfrm>
            <a:off x="2743200" y="2348880"/>
            <a:ext cx="6400800" cy="1512168"/>
          </a:xfrm>
        </p:spPr>
        <p:txBody>
          <a:bodyPr>
            <a:normAutofit/>
          </a:bodyPr>
          <a:lstStyle/>
          <a:p>
            <a:pPr algn="r"/>
            <a:r>
              <a:rPr lang="en-CA" dirty="0" smtClean="0">
                <a:solidFill>
                  <a:schemeClr val="accent1">
                    <a:lumMod val="75000"/>
                  </a:schemeClr>
                </a:solidFill>
              </a:rPr>
              <a:t>for </a:t>
            </a:r>
            <a:r>
              <a:rPr lang="en-CA" dirty="0" smtClean="0">
                <a:solidFill>
                  <a:schemeClr val="accent1">
                    <a:lumMod val="75000"/>
                  </a:schemeClr>
                </a:solidFill>
              </a:rPr>
              <a:t>APT 2014 (8th July, Greenwich</a:t>
            </a:r>
            <a:r>
              <a:rPr lang="en-CA" dirty="0" smtClean="0">
                <a:solidFill>
                  <a:schemeClr val="accent1">
                    <a:lumMod val="75000"/>
                  </a:schemeClr>
                </a:solidFill>
              </a:rPr>
              <a:t>)</a:t>
            </a:r>
          </a:p>
          <a:p>
            <a:pPr algn="r"/>
            <a:r>
              <a:rPr lang="en-CA" dirty="0" smtClean="0">
                <a:solidFill>
                  <a:schemeClr val="accent1">
                    <a:lumMod val="75000"/>
                  </a:schemeClr>
                </a:solidFill>
              </a:rPr>
              <a:t>Stephen Downes</a:t>
            </a:r>
          </a:p>
        </p:txBody>
      </p:sp>
    </p:spTree>
    <p:extLst>
      <p:ext uri="{BB962C8B-B14F-4D97-AF65-F5344CB8AC3E}">
        <p14:creationId xmlns:p14="http://schemas.microsoft.com/office/powerpoint/2010/main" val="1987293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But for many, cost </a:t>
            </a:r>
            <a:r>
              <a:rPr lang="en-CA" i="1" dirty="0" smtClean="0"/>
              <a:t>is</a:t>
            </a:r>
            <a:r>
              <a:rPr lang="en-CA" dirty="0" smtClean="0"/>
              <a:t> the problem</a:t>
            </a:r>
            <a:endParaRPr lang="en-CA" dirty="0"/>
          </a:p>
        </p:txBody>
      </p:sp>
      <p:sp>
        <p:nvSpPr>
          <p:cNvPr id="3" name="Content Placeholder 2"/>
          <p:cNvSpPr>
            <a:spLocks noGrp="1"/>
          </p:cNvSpPr>
          <p:nvPr>
            <p:ph idx="1"/>
          </p:nvPr>
        </p:nvSpPr>
        <p:spPr>
          <a:xfrm>
            <a:off x="755576" y="4545842"/>
            <a:ext cx="8229600" cy="1617043"/>
          </a:xfrm>
        </p:spPr>
        <p:txBody>
          <a:bodyPr/>
          <a:lstStyle/>
          <a:p>
            <a:pPr marL="0" indent="0">
              <a:buNone/>
            </a:pPr>
            <a:r>
              <a:rPr lang="en-CA" dirty="0" smtClean="0"/>
              <a:t>“In </a:t>
            </a:r>
            <a:r>
              <a:rPr lang="en-CA" dirty="0"/>
              <a:t>general, university participation rates are lower among aboriginals, students with disabilities, and the </a:t>
            </a:r>
            <a:r>
              <a:rPr lang="en-CA" dirty="0" smtClean="0"/>
              <a:t>poor.”</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268760"/>
            <a:ext cx="6082040" cy="309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8269" y="6163819"/>
            <a:ext cx="8262664" cy="369332"/>
          </a:xfrm>
          <a:prstGeom prst="rect">
            <a:avLst/>
          </a:prstGeom>
        </p:spPr>
        <p:txBody>
          <a:bodyPr wrap="square">
            <a:spAutoFit/>
          </a:bodyPr>
          <a:lstStyle/>
          <a:p>
            <a:r>
              <a:rPr lang="en-CA" dirty="0">
                <a:hlinkClick r:id="rId4"/>
              </a:rPr>
              <a:t>http://www.ousa.ca/2014/06/10/experiential-learning-opportunities-created-equal</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24605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And debt, an even bigger problem</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7638"/>
            <a:ext cx="7488832" cy="500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05492" y="6233243"/>
            <a:ext cx="7038528" cy="369332"/>
          </a:xfrm>
          <a:prstGeom prst="rect">
            <a:avLst/>
          </a:prstGeom>
        </p:spPr>
        <p:txBody>
          <a:bodyPr wrap="square">
            <a:spAutoFit/>
          </a:bodyPr>
          <a:lstStyle/>
          <a:p>
            <a:r>
              <a:rPr lang="en-CA" dirty="0">
                <a:hlinkClick r:id="rId4"/>
              </a:rPr>
              <a:t>http://www.aft.org/pdfs/highered/BorrowingAgainstFuture0514.pdf</a:t>
            </a:r>
            <a:endParaRPr lang="en-CA" dirty="0"/>
          </a:p>
        </p:txBody>
      </p:sp>
    </p:spTree>
    <p:extLst>
      <p:ext uri="{BB962C8B-B14F-4D97-AF65-F5344CB8AC3E}">
        <p14:creationId xmlns:p14="http://schemas.microsoft.com/office/powerpoint/2010/main" val="1219568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18856" cy="2362274"/>
          </a:xfrm>
        </p:spPr>
        <p:txBody>
          <a:bodyPr>
            <a:normAutofit/>
          </a:bodyPr>
          <a:lstStyle/>
          <a:p>
            <a:pPr algn="l"/>
            <a:r>
              <a:rPr lang="en-CA" dirty="0" smtClean="0"/>
              <a:t>Not only students are hurt, so are their families</a:t>
            </a:r>
            <a:endParaRPr lang="en-CA" dirty="0"/>
          </a:p>
        </p:txBody>
      </p:sp>
      <p:sp>
        <p:nvSpPr>
          <p:cNvPr id="3" name="Content Placeholder 2"/>
          <p:cNvSpPr>
            <a:spLocks noGrp="1"/>
          </p:cNvSpPr>
          <p:nvPr>
            <p:ph idx="1"/>
          </p:nvPr>
        </p:nvSpPr>
        <p:spPr>
          <a:xfrm>
            <a:off x="4716016" y="1844824"/>
            <a:ext cx="4159770" cy="4525963"/>
          </a:xfrm>
        </p:spPr>
        <p:txBody>
          <a:bodyPr>
            <a:normAutofit/>
          </a:bodyPr>
          <a:lstStyle/>
          <a:p>
            <a:pPr marL="0" indent="0" algn="r">
              <a:buNone/>
            </a:pPr>
            <a:r>
              <a:rPr lang="en-CA" dirty="0"/>
              <a:t>“the data suggests parents are borrowing more, going back to work, or dipping into their retirement savings in order to financially support their children’s </a:t>
            </a:r>
            <a:r>
              <a:rPr lang="en-CA" dirty="0" smtClean="0"/>
              <a:t>education”</a:t>
            </a:r>
            <a:endParaRPr lang="en-CA" dirty="0"/>
          </a:p>
        </p:txBody>
      </p:sp>
      <p:sp>
        <p:nvSpPr>
          <p:cNvPr id="4" name="Rectangle 3"/>
          <p:cNvSpPr/>
          <p:nvPr/>
        </p:nvSpPr>
        <p:spPr>
          <a:xfrm>
            <a:off x="457200" y="6186121"/>
            <a:ext cx="8147248" cy="523220"/>
          </a:xfrm>
          <a:prstGeom prst="rect">
            <a:avLst/>
          </a:prstGeom>
        </p:spPr>
        <p:txBody>
          <a:bodyPr wrap="square">
            <a:spAutoFit/>
          </a:bodyPr>
          <a:lstStyle/>
          <a:p>
            <a:r>
              <a:rPr lang="en-CA" sz="1400" dirty="0">
                <a:hlinkClick r:id="rId3"/>
              </a:rPr>
              <a:t>http://</a:t>
            </a:r>
            <a:r>
              <a:rPr lang="en-CA" sz="1400" dirty="0" smtClean="0">
                <a:hlinkClick r:id="rId3"/>
              </a:rPr>
              <a:t>www.casa-acae.com/wp/wp-content/uploads/2014/06/CASAJune5th-NewDataCostEducation.pdf</a:t>
            </a:r>
            <a:endParaRPr lang="en-CA" sz="1400" dirty="0" smtClean="0"/>
          </a:p>
          <a:p>
            <a:r>
              <a:rPr lang="en-CA" sz="1400" dirty="0"/>
              <a:t>Image: </a:t>
            </a:r>
            <a:r>
              <a:rPr lang="en-CA" sz="1400" dirty="0">
                <a:hlinkClick r:id="rId4"/>
              </a:rPr>
              <a:t>http://</a:t>
            </a:r>
            <a:r>
              <a:rPr lang="en-CA" sz="1400" dirty="0" smtClean="0">
                <a:hlinkClick r:id="rId4"/>
              </a:rPr>
              <a:t>tcf.org/blog/detail/graph-student-debt-the-trillion-dollar-threat-to-the-american-middle-class</a:t>
            </a:r>
            <a:r>
              <a:rPr lang="en-CA" sz="1400" dirty="0" smtClean="0"/>
              <a:t>  </a:t>
            </a:r>
            <a:endParaRPr lang="en-CA" sz="1400" dirty="0"/>
          </a:p>
        </p:txBody>
      </p:sp>
      <p:pic>
        <p:nvPicPr>
          <p:cNvPr id="6146" name="Picture 2" descr="Student loan borrowers by level of bala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82" y="2647099"/>
            <a:ext cx="3768535" cy="3230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943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66" y="96110"/>
            <a:ext cx="7997414" cy="1454867"/>
          </a:xfrm>
        </p:spPr>
        <p:txBody>
          <a:bodyPr>
            <a:normAutofit/>
          </a:bodyPr>
          <a:lstStyle/>
          <a:p>
            <a:pPr algn="l"/>
            <a:r>
              <a:rPr lang="en-CA" dirty="0" smtClean="0"/>
              <a:t>Meanwhile, the benefits of digital resources never materialized…</a:t>
            </a:r>
            <a:endParaRPr lang="en-CA" dirty="0"/>
          </a:p>
        </p:txBody>
      </p:sp>
      <p:sp>
        <p:nvSpPr>
          <p:cNvPr id="3" name="Content Placeholder 2"/>
          <p:cNvSpPr>
            <a:spLocks noGrp="1"/>
          </p:cNvSpPr>
          <p:nvPr>
            <p:ph idx="1"/>
          </p:nvPr>
        </p:nvSpPr>
        <p:spPr>
          <a:xfrm>
            <a:off x="612066" y="1550977"/>
            <a:ext cx="4474333" cy="3928812"/>
          </a:xfrm>
        </p:spPr>
        <p:txBody>
          <a:bodyPr>
            <a:normAutofit/>
          </a:bodyPr>
          <a:lstStyle/>
          <a:p>
            <a:pPr marL="0" indent="0">
              <a:buNone/>
            </a:pPr>
            <a:r>
              <a:rPr lang="en-CA" sz="3000" dirty="0"/>
              <a:t>11 publishers are raising their prices all at the same time. "Publishers insist, however, </a:t>
            </a:r>
            <a:r>
              <a:rPr lang="en-CA" sz="3000" dirty="0" smtClean="0"/>
              <a:t>that </a:t>
            </a:r>
            <a:r>
              <a:rPr lang="en-CA" sz="3000" dirty="0"/>
              <a:t>there was no conspiracy to raise prices and that the previous cost model for e-books wasn’t </a:t>
            </a:r>
            <a:r>
              <a:rPr lang="en-CA" sz="3000" dirty="0" smtClean="0"/>
              <a:t>sustainable.”</a:t>
            </a:r>
            <a:endParaRPr lang="en-CA" sz="3000" dirty="0"/>
          </a:p>
        </p:txBody>
      </p:sp>
      <p:pic>
        <p:nvPicPr>
          <p:cNvPr id="7170" name="Picture 2" descr="Data Disc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660" y="1691338"/>
            <a:ext cx="3355638" cy="37884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2067" y="5760511"/>
            <a:ext cx="8225507" cy="923330"/>
          </a:xfrm>
          <a:prstGeom prst="rect">
            <a:avLst/>
          </a:prstGeom>
        </p:spPr>
        <p:txBody>
          <a:bodyPr wrap="square">
            <a:spAutoFit/>
          </a:bodyPr>
          <a:lstStyle/>
          <a:p>
            <a:r>
              <a:rPr lang="en-CA" dirty="0">
                <a:hlinkClick r:id="rId4"/>
              </a:rPr>
              <a:t>http://</a:t>
            </a:r>
            <a:r>
              <a:rPr lang="en-CA" dirty="0" smtClean="0">
                <a:hlinkClick r:id="rId4"/>
              </a:rPr>
              <a:t>chronicle.com/article/College-Libraries-Push-Back-as/147085/</a:t>
            </a:r>
            <a:r>
              <a:rPr lang="en-CA" dirty="0" smtClean="0"/>
              <a:t> Image:  </a:t>
            </a:r>
            <a:r>
              <a:rPr lang="en-CA" dirty="0" smtClean="0">
                <a:hlinkClick r:id="rId5"/>
              </a:rPr>
              <a:t>http</a:t>
            </a:r>
            <a:r>
              <a:rPr lang="en-CA" dirty="0">
                <a:hlinkClick r:id="rId5"/>
              </a:rPr>
              <a:t>://</a:t>
            </a:r>
            <a:r>
              <a:rPr lang="en-CA" dirty="0" smtClean="0">
                <a:hlinkClick r:id="rId5"/>
              </a:rPr>
              <a:t>www.dailytech.com/Amazon+Flexes+Its+Muscles+to+Punish+Unruly+Publisher+Hatchette/article34968.htm</a:t>
            </a:r>
            <a:r>
              <a:rPr lang="en-CA" dirty="0" smtClean="0"/>
              <a:t> </a:t>
            </a:r>
            <a:endParaRPr lang="en-CA" dirty="0"/>
          </a:p>
        </p:txBody>
      </p:sp>
    </p:spTree>
    <p:extLst>
      <p:ext uri="{BB962C8B-B14F-4D97-AF65-F5344CB8AC3E}">
        <p14:creationId xmlns:p14="http://schemas.microsoft.com/office/powerpoint/2010/main" val="350988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2074242"/>
          </a:xfrm>
        </p:spPr>
        <p:txBody>
          <a:bodyPr>
            <a:noAutofit/>
          </a:bodyPr>
          <a:lstStyle/>
          <a:p>
            <a:pPr algn="r"/>
            <a:r>
              <a:rPr lang="en-CA" dirty="0"/>
              <a:t>That’s one cost even universities agree is a problem</a:t>
            </a:r>
          </a:p>
        </p:txBody>
      </p:sp>
      <p:sp>
        <p:nvSpPr>
          <p:cNvPr id="3" name="Content Placeholder 2"/>
          <p:cNvSpPr>
            <a:spLocks noGrp="1"/>
          </p:cNvSpPr>
          <p:nvPr>
            <p:ph idx="1"/>
          </p:nvPr>
        </p:nvSpPr>
        <p:spPr>
          <a:xfrm>
            <a:off x="323528" y="2182721"/>
            <a:ext cx="4104456" cy="4065315"/>
          </a:xfrm>
        </p:spPr>
        <p:txBody>
          <a:bodyPr>
            <a:noAutofit/>
          </a:bodyPr>
          <a:lstStyle/>
          <a:p>
            <a:pPr marL="0" indent="0">
              <a:buNone/>
            </a:pPr>
            <a:r>
              <a:rPr lang="en-CA" sz="3000" dirty="0" smtClean="0"/>
              <a:t>“Journals </a:t>
            </a:r>
            <a:r>
              <a:rPr lang="en-CA" sz="3000" dirty="0"/>
              <a:t>published by non-profit organisations were two to 10 times better value than those published by commercial companies, such as Elsevier, Springer, Sage, and Taylor &amp; Francis</a:t>
            </a:r>
            <a:r>
              <a:rPr lang="en-CA" sz="3000" dirty="0" smtClean="0"/>
              <a:t>.”</a:t>
            </a:r>
            <a:endParaRPr lang="en-CA" sz="3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2976"/>
            <a:ext cx="4381500"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3528" y="6091029"/>
            <a:ext cx="6400800" cy="646331"/>
          </a:xfrm>
          <a:prstGeom prst="rect">
            <a:avLst/>
          </a:prstGeom>
        </p:spPr>
        <p:txBody>
          <a:bodyPr wrap="square">
            <a:spAutoFit/>
          </a:bodyPr>
          <a:lstStyle/>
          <a:p>
            <a:r>
              <a:rPr lang="en-CA" dirty="0">
                <a:hlinkClick r:id="rId4"/>
              </a:rPr>
              <a:t>http://www.theguardian.com/science/2014/jun/16/universities-get-poor-value-academic-journal-publishing-firms</a:t>
            </a:r>
            <a:endParaRPr lang="en-CA" dirty="0"/>
          </a:p>
        </p:txBody>
      </p:sp>
    </p:spTree>
    <p:extLst>
      <p:ext uri="{BB962C8B-B14F-4D97-AF65-F5344CB8AC3E}">
        <p14:creationId xmlns:p14="http://schemas.microsoft.com/office/powerpoint/2010/main" val="1420228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Of course, the journals don’t want to publish this sort of data</a:t>
            </a:r>
            <a:endParaRPr lang="en-CA" dirty="0"/>
          </a:p>
        </p:txBody>
      </p:sp>
      <p:sp>
        <p:nvSpPr>
          <p:cNvPr id="3" name="Content Placeholder 2"/>
          <p:cNvSpPr>
            <a:spLocks noGrp="1"/>
          </p:cNvSpPr>
          <p:nvPr>
            <p:ph idx="1"/>
          </p:nvPr>
        </p:nvSpPr>
        <p:spPr>
          <a:xfrm>
            <a:off x="5004048" y="1696279"/>
            <a:ext cx="3682752" cy="4133056"/>
          </a:xfrm>
        </p:spPr>
        <p:txBody>
          <a:bodyPr/>
          <a:lstStyle/>
          <a:p>
            <a:pPr marL="0" indent="0">
              <a:buNone/>
            </a:pPr>
            <a:r>
              <a:rPr lang="en-CA" dirty="0" smtClean="0"/>
              <a:t>… and when they do (only after being threatened with mass resignations)  they publish the data with a disclaimer suggesting it is inaccurate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44824"/>
            <a:ext cx="42862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6126" y="6135567"/>
            <a:ext cx="8974647" cy="523220"/>
          </a:xfrm>
          <a:prstGeom prst="rect">
            <a:avLst/>
          </a:prstGeom>
        </p:spPr>
        <p:txBody>
          <a:bodyPr wrap="square">
            <a:spAutoFit/>
          </a:bodyPr>
          <a:lstStyle/>
          <a:p>
            <a:r>
              <a:rPr lang="en-CA" sz="1400" dirty="0">
                <a:hlinkClick r:id="rId4"/>
              </a:rPr>
              <a:t>http://</a:t>
            </a:r>
            <a:r>
              <a:rPr lang="en-CA" sz="1400" dirty="0" smtClean="0">
                <a:hlinkClick r:id="rId4"/>
              </a:rPr>
              <a:t>www.timeshighereducation.co.uk/news/resignations-threat-over-taylor-and-francis-censorship/2013752.article</a:t>
            </a:r>
            <a:endParaRPr lang="en-CA" sz="1400" dirty="0" smtClean="0"/>
          </a:p>
          <a:p>
            <a:r>
              <a:rPr lang="en-CA" sz="1400" dirty="0" smtClean="0"/>
              <a:t>The article: </a:t>
            </a:r>
            <a:r>
              <a:rPr lang="en-CA" sz="1400" dirty="0">
                <a:hlinkClick r:id="rId5"/>
              </a:rPr>
              <a:t>http://files.figshare.com/1521805/Publisher__be_damned_.</a:t>
            </a:r>
            <a:r>
              <a:rPr lang="en-CA" sz="1400" dirty="0" smtClean="0">
                <a:hlinkClick r:id="rId5"/>
              </a:rPr>
              <a:t>pdf</a:t>
            </a:r>
            <a:r>
              <a:rPr lang="en-CA" sz="1400" dirty="0" smtClean="0"/>
              <a:t> </a:t>
            </a:r>
            <a:endParaRPr lang="en-CA" sz="1400" dirty="0"/>
          </a:p>
        </p:txBody>
      </p:sp>
    </p:spTree>
    <p:extLst>
      <p:ext uri="{BB962C8B-B14F-4D97-AF65-F5344CB8AC3E}">
        <p14:creationId xmlns:p14="http://schemas.microsoft.com/office/powerpoint/2010/main" val="182901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74638"/>
            <a:ext cx="7067128" cy="1143000"/>
          </a:xfrm>
        </p:spPr>
        <p:txBody>
          <a:bodyPr>
            <a:noAutofit/>
          </a:bodyPr>
          <a:lstStyle/>
          <a:p>
            <a:pPr algn="r"/>
            <a:r>
              <a:rPr lang="en-CA" dirty="0" smtClean="0"/>
              <a:t>So we see calls to recognize alternative forms of literature</a:t>
            </a:r>
            <a:endParaRPr lang="en-CA" dirty="0"/>
          </a:p>
        </p:txBody>
      </p:sp>
      <p:sp>
        <p:nvSpPr>
          <p:cNvPr id="3" name="Content Placeholder 2"/>
          <p:cNvSpPr>
            <a:spLocks noGrp="1"/>
          </p:cNvSpPr>
          <p:nvPr>
            <p:ph idx="1"/>
          </p:nvPr>
        </p:nvSpPr>
        <p:spPr>
          <a:xfrm>
            <a:off x="457200" y="1600200"/>
            <a:ext cx="4762872" cy="4525963"/>
          </a:xfrm>
        </p:spPr>
        <p:txBody>
          <a:bodyPr/>
          <a:lstStyle/>
          <a:p>
            <a:r>
              <a:rPr lang="en-CA" dirty="0" smtClean="0"/>
              <a:t>‘Grey Literature’</a:t>
            </a:r>
          </a:p>
          <a:p>
            <a:r>
              <a:rPr lang="en-CA" dirty="0"/>
              <a:t>"research and technical reports, briefings and reviews, evaluations, working papers, conference papers, theses, and multimedia content."</a:t>
            </a:r>
            <a:endParaRPr lang="en-CA" dirty="0" smtClean="0"/>
          </a:p>
          <a:p>
            <a:endParaRPr lang="en-CA" dirty="0"/>
          </a:p>
        </p:txBody>
      </p:sp>
      <p:sp>
        <p:nvSpPr>
          <p:cNvPr id="4" name="Rectangle 3"/>
          <p:cNvSpPr/>
          <p:nvPr/>
        </p:nvSpPr>
        <p:spPr>
          <a:xfrm>
            <a:off x="788055" y="6308725"/>
            <a:ext cx="7614592" cy="369332"/>
          </a:xfrm>
          <a:prstGeom prst="rect">
            <a:avLst/>
          </a:prstGeom>
        </p:spPr>
        <p:txBody>
          <a:bodyPr wrap="square">
            <a:spAutoFit/>
          </a:bodyPr>
          <a:lstStyle/>
          <a:p>
            <a:r>
              <a:rPr lang="en-CA" dirty="0">
                <a:hlinkClick r:id="rId3"/>
              </a:rPr>
              <a:t>http://greyguide.isti.cnr.it/include/pisadeclarationmay2014.pdf</a:t>
            </a:r>
            <a:endParaRPr lang="en-CA" dirty="0"/>
          </a:p>
        </p:txBody>
      </p:sp>
      <p:sp>
        <p:nvSpPr>
          <p:cNvPr id="5" name="Rectangle 4"/>
          <p:cNvSpPr/>
          <p:nvPr/>
        </p:nvSpPr>
        <p:spPr>
          <a:xfrm>
            <a:off x="788055" y="5934359"/>
            <a:ext cx="6217536" cy="369332"/>
          </a:xfrm>
          <a:prstGeom prst="rect">
            <a:avLst/>
          </a:prstGeom>
        </p:spPr>
        <p:txBody>
          <a:bodyPr wrap="none">
            <a:spAutoFit/>
          </a:bodyPr>
          <a:lstStyle/>
          <a:p>
            <a:r>
              <a:rPr lang="en-CA" dirty="0" smtClean="0">
                <a:hlinkClick r:id="rId4"/>
              </a:rPr>
              <a:t>http://tebm-libs.wikispaces.com/file/view/Grey+Literature.ppt</a:t>
            </a:r>
            <a:r>
              <a:rPr lang="en-CA" dirty="0" smtClean="0"/>
              <a:t>   </a:t>
            </a:r>
            <a:endParaRPr lang="en-CA" dirty="0"/>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241" y="1595166"/>
            <a:ext cx="384070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50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Autofit/>
          </a:bodyPr>
          <a:lstStyle/>
          <a:p>
            <a:pPr algn="l"/>
            <a:r>
              <a:rPr lang="en-CA" dirty="0" smtClean="0"/>
              <a:t>20 years ago: the “subversive proposal” </a:t>
            </a:r>
            <a:endParaRPr lang="en-CA" dirty="0"/>
          </a:p>
        </p:txBody>
      </p:sp>
      <p:pic>
        <p:nvPicPr>
          <p:cNvPr id="4" name="Picture 3"/>
          <p:cNvPicPr>
            <a:picLocks noChangeAspect="1"/>
          </p:cNvPicPr>
          <p:nvPr/>
        </p:nvPicPr>
        <p:blipFill>
          <a:blip r:embed="rId3"/>
          <a:stretch>
            <a:fillRect/>
          </a:stretch>
        </p:blipFill>
        <p:spPr>
          <a:xfrm>
            <a:off x="1043608" y="1943177"/>
            <a:ext cx="6284987" cy="3696554"/>
          </a:xfrm>
          <a:prstGeom prst="rect">
            <a:avLst/>
          </a:prstGeom>
        </p:spPr>
        <p:style>
          <a:lnRef idx="2">
            <a:schemeClr val="dk1"/>
          </a:lnRef>
          <a:fillRef idx="1">
            <a:schemeClr val="lt1"/>
          </a:fillRef>
          <a:effectRef idx="0">
            <a:schemeClr val="dk1"/>
          </a:effectRef>
          <a:fontRef idx="minor">
            <a:schemeClr val="dk1"/>
          </a:fontRef>
        </p:style>
      </p:pic>
      <p:sp>
        <p:nvSpPr>
          <p:cNvPr id="5" name="Rectangle 4"/>
          <p:cNvSpPr/>
          <p:nvPr/>
        </p:nvSpPr>
        <p:spPr>
          <a:xfrm>
            <a:off x="899592" y="5733256"/>
            <a:ext cx="7902624" cy="646331"/>
          </a:xfrm>
          <a:prstGeom prst="rect">
            <a:avLst/>
          </a:prstGeom>
        </p:spPr>
        <p:txBody>
          <a:bodyPr wrap="square">
            <a:spAutoFit/>
          </a:bodyPr>
          <a:lstStyle/>
          <a:p>
            <a:r>
              <a:rPr lang="en-CA" dirty="0">
                <a:hlinkClick r:id="rId4"/>
              </a:rPr>
              <a:t>http://</a:t>
            </a:r>
            <a:r>
              <a:rPr lang="en-CA" dirty="0" smtClean="0">
                <a:hlinkClick r:id="rId4"/>
              </a:rPr>
              <a:t>users.ecs.soton.ac.uk/harnad/Tp/Milestones/sld001.htm </a:t>
            </a:r>
            <a:endParaRPr lang="en-CA" dirty="0">
              <a:hlinkClick r:id="rId4"/>
            </a:endParaRPr>
          </a:p>
          <a:p>
            <a:r>
              <a:rPr lang="en-CA" dirty="0" smtClean="0">
                <a:hlinkClick r:id="rId4"/>
              </a:rPr>
              <a:t>http</a:t>
            </a:r>
            <a:r>
              <a:rPr lang="en-CA" dirty="0">
                <a:hlinkClick r:id="rId4"/>
              </a:rPr>
              <a:t>://poynder.blogspot.ca/2014/06/the-subversive-proposal-at-20.html</a:t>
            </a:r>
            <a:endParaRPr lang="en-CA" dirty="0"/>
          </a:p>
        </p:txBody>
      </p:sp>
    </p:spTree>
    <p:extLst>
      <p:ext uri="{BB962C8B-B14F-4D97-AF65-F5344CB8AC3E}">
        <p14:creationId xmlns:p14="http://schemas.microsoft.com/office/powerpoint/2010/main" val="1333001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The growth of a movement</a:t>
            </a:r>
            <a:endParaRPr lang="en-CA" dirty="0"/>
          </a:p>
        </p:txBody>
      </p:sp>
      <p:sp>
        <p:nvSpPr>
          <p:cNvPr id="3" name="Content Placeholder 2"/>
          <p:cNvSpPr>
            <a:spLocks noGrp="1"/>
          </p:cNvSpPr>
          <p:nvPr>
            <p:ph idx="1"/>
          </p:nvPr>
        </p:nvSpPr>
        <p:spPr>
          <a:xfrm>
            <a:off x="457200" y="1600200"/>
            <a:ext cx="4474840" cy="4525963"/>
          </a:xfrm>
        </p:spPr>
        <p:txBody>
          <a:bodyPr/>
          <a:lstStyle/>
          <a:p>
            <a:pPr marL="0" indent="0">
              <a:buNone/>
            </a:pPr>
            <a:r>
              <a:rPr lang="en-CA" dirty="0" smtClean="0"/>
              <a:t>“What drives (</a:t>
            </a:r>
            <a:r>
              <a:rPr lang="en-CA" dirty="0" err="1" smtClean="0"/>
              <a:t>Subbiah</a:t>
            </a:r>
            <a:r>
              <a:rPr lang="en-CA" dirty="0" smtClean="0"/>
              <a:t>) </a:t>
            </a:r>
            <a:r>
              <a:rPr lang="en-CA" dirty="0" err="1"/>
              <a:t>Arunachalam</a:t>
            </a:r>
            <a:r>
              <a:rPr lang="en-CA" dirty="0"/>
              <a:t> is a firm belief that open access holds out the promise of a faster and more effective system for creating and sharing new </a:t>
            </a:r>
            <a:r>
              <a:rPr lang="en-CA" dirty="0" smtClean="0"/>
              <a:t>knowledge…”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748630"/>
            <a:ext cx="3190811" cy="312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8620" y="5802997"/>
            <a:ext cx="8735380" cy="646331"/>
          </a:xfrm>
          <a:prstGeom prst="rect">
            <a:avLst/>
          </a:prstGeom>
        </p:spPr>
        <p:txBody>
          <a:bodyPr wrap="square">
            <a:spAutoFit/>
          </a:bodyPr>
          <a:lstStyle/>
          <a:p>
            <a:r>
              <a:rPr lang="en-CA" dirty="0">
                <a:hlinkClick r:id="rId4"/>
              </a:rPr>
              <a:t>http://</a:t>
            </a:r>
            <a:r>
              <a:rPr lang="en-CA" dirty="0" smtClean="0">
                <a:hlinkClick r:id="rId4"/>
              </a:rPr>
              <a:t>poynder.blogspot.ca/2014/06/open-access-in-india-q-with-subbiah.html</a:t>
            </a:r>
            <a:endParaRPr lang="en-CA" dirty="0" smtClean="0"/>
          </a:p>
          <a:p>
            <a:r>
              <a:rPr lang="en-CA" dirty="0">
                <a:hlinkClick r:id="rId5"/>
              </a:rPr>
              <a:t>http://</a:t>
            </a:r>
            <a:r>
              <a:rPr lang="en-CA" dirty="0" smtClean="0">
                <a:hlinkClick r:id="rId5"/>
              </a:rPr>
              <a:t>en.wikipedia.org/wiki/Subbiah_Arunachalam</a:t>
            </a:r>
            <a:r>
              <a:rPr lang="en-CA" dirty="0" smtClean="0"/>
              <a:t>  </a:t>
            </a:r>
            <a:endParaRPr lang="en-CA" dirty="0"/>
          </a:p>
        </p:txBody>
      </p:sp>
    </p:spTree>
    <p:extLst>
      <p:ext uri="{BB962C8B-B14F-4D97-AF65-F5344CB8AC3E}">
        <p14:creationId xmlns:p14="http://schemas.microsoft.com/office/powerpoint/2010/main" val="3191572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22"/>
            <a:ext cx="8686800" cy="1858218"/>
          </a:xfrm>
        </p:spPr>
        <p:txBody>
          <a:bodyPr>
            <a:noAutofit/>
          </a:bodyPr>
          <a:lstStyle/>
          <a:p>
            <a:pPr algn="r"/>
            <a:r>
              <a:rPr lang="en-CA" dirty="0" smtClean="0"/>
              <a:t>No coincidence that WWW-based was created 20 years ago as well</a:t>
            </a:r>
            <a:endParaRPr lang="en-CA" dirty="0"/>
          </a:p>
        </p:txBody>
      </p:sp>
      <p:sp>
        <p:nvSpPr>
          <p:cNvPr id="3" name="Content Placeholder 2"/>
          <p:cNvSpPr>
            <a:spLocks noGrp="1"/>
          </p:cNvSpPr>
          <p:nvPr>
            <p:ph idx="1"/>
          </p:nvPr>
        </p:nvSpPr>
        <p:spPr>
          <a:xfrm>
            <a:off x="505043" y="1700808"/>
            <a:ext cx="3826768" cy="4525963"/>
          </a:xfrm>
        </p:spPr>
        <p:txBody>
          <a:bodyPr/>
          <a:lstStyle/>
          <a:p>
            <a:pPr marL="0" indent="0">
              <a:buNone/>
            </a:pPr>
            <a:r>
              <a:rPr lang="en-CA" dirty="0"/>
              <a:t>Hill: “the first accredited school to offer a course over the WWW was the Open University in a pilot Virtual Summer School project in the summer of 1994</a:t>
            </a:r>
            <a:r>
              <a:rPr lang="en-CA" dirty="0" smtClean="0"/>
              <a:t>.”</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332" y="1828925"/>
            <a:ext cx="437197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7658" y="5733256"/>
            <a:ext cx="8118648" cy="923330"/>
          </a:xfrm>
          <a:prstGeom prst="rect">
            <a:avLst/>
          </a:prstGeom>
        </p:spPr>
        <p:txBody>
          <a:bodyPr wrap="square">
            <a:spAutoFit/>
          </a:bodyPr>
          <a:lstStyle/>
          <a:p>
            <a:r>
              <a:rPr lang="en-CA" dirty="0">
                <a:hlinkClick r:id="rId4"/>
              </a:rPr>
              <a:t>http://mfeldstein.com/internet-based-online-education-turns-20-summer</a:t>
            </a:r>
            <a:r>
              <a:rPr lang="en-CA" dirty="0" smtClean="0">
                <a:hlinkClick r:id="rId4"/>
              </a:rPr>
              <a:t>/</a:t>
            </a:r>
            <a:r>
              <a:rPr lang="en-CA" dirty="0" smtClean="0"/>
              <a:t> </a:t>
            </a:r>
          </a:p>
          <a:p>
            <a:r>
              <a:rPr lang="en-CA" dirty="0">
                <a:hlinkClick r:id="rId5"/>
              </a:rPr>
              <a:t>http://</a:t>
            </a:r>
            <a:r>
              <a:rPr lang="en-CA" dirty="0" smtClean="0">
                <a:hlinkClick r:id="rId5"/>
              </a:rPr>
              <a:t>faculty.education.ufl.edu/Melzie/Distance/Virtual%20Summer%20School%20Project</a:t>
            </a:r>
            <a:r>
              <a:rPr lang="en-CA" dirty="0" smtClean="0"/>
              <a:t> </a:t>
            </a:r>
            <a:endParaRPr lang="en-CA" dirty="0"/>
          </a:p>
        </p:txBody>
      </p:sp>
    </p:spTree>
    <p:extLst>
      <p:ext uri="{BB962C8B-B14F-4D97-AF65-F5344CB8AC3E}">
        <p14:creationId xmlns:p14="http://schemas.microsoft.com/office/powerpoint/2010/main" val="26892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38736" cy="3658418"/>
          </a:xfrm>
        </p:spPr>
        <p:txBody>
          <a:bodyPr>
            <a:normAutofit/>
          </a:bodyPr>
          <a:lstStyle/>
          <a:p>
            <a:pPr algn="l"/>
            <a:r>
              <a:rPr lang="en-CA" dirty="0" smtClean="0"/>
              <a:t>What is the problem for which MOOCs are the solution?</a:t>
            </a:r>
            <a:endParaRPr lang="en-CA" dirty="0"/>
          </a:p>
        </p:txBody>
      </p:sp>
      <p:sp>
        <p:nvSpPr>
          <p:cNvPr id="3" name="Content Placeholder 2"/>
          <p:cNvSpPr>
            <a:spLocks noGrp="1"/>
          </p:cNvSpPr>
          <p:nvPr>
            <p:ph idx="1"/>
          </p:nvPr>
        </p:nvSpPr>
        <p:spPr>
          <a:xfrm>
            <a:off x="3933850" y="2775224"/>
            <a:ext cx="4690864" cy="3384376"/>
          </a:xfrm>
        </p:spPr>
        <p:txBody>
          <a:bodyPr>
            <a:normAutofit fontScale="85000" lnSpcReduction="20000"/>
          </a:bodyPr>
          <a:lstStyle/>
          <a:p>
            <a:pPr marL="0" indent="0">
              <a:buNone/>
            </a:pPr>
            <a:r>
              <a:rPr lang="en-CA" dirty="0"/>
              <a:t>Diana </a:t>
            </a:r>
            <a:r>
              <a:rPr lang="en-CA" dirty="0" err="1" smtClean="0"/>
              <a:t>Laurillard</a:t>
            </a:r>
            <a:r>
              <a:rPr lang="en-CA" dirty="0" smtClean="0"/>
              <a:t>:</a:t>
            </a:r>
          </a:p>
          <a:p>
            <a:r>
              <a:rPr lang="en-CA" dirty="0" smtClean="0"/>
              <a:t>the </a:t>
            </a:r>
            <a:r>
              <a:rPr lang="en-CA" dirty="0"/>
              <a:t>answer to the question in terms of what problems MOOCs </a:t>
            </a:r>
            <a:r>
              <a:rPr lang="en-CA" i="1" dirty="0"/>
              <a:t>have</a:t>
            </a:r>
            <a:r>
              <a:rPr lang="en-CA" dirty="0"/>
              <a:t> </a:t>
            </a:r>
            <a:r>
              <a:rPr lang="en-CA" dirty="0" smtClean="0"/>
              <a:t>solved…</a:t>
            </a:r>
          </a:p>
          <a:p>
            <a:r>
              <a:rPr lang="en-CA" dirty="0" smtClean="0"/>
              <a:t>"</a:t>
            </a:r>
            <a:r>
              <a:rPr lang="en-CA" dirty="0"/>
              <a:t>The problem MOOCs succeed in solving is: to provide free university teaching for highly qualified professionals."</a:t>
            </a:r>
          </a:p>
        </p:txBody>
      </p:sp>
      <p:sp>
        <p:nvSpPr>
          <p:cNvPr id="4" name="Rectangle 3"/>
          <p:cNvSpPr/>
          <p:nvPr/>
        </p:nvSpPr>
        <p:spPr>
          <a:xfrm>
            <a:off x="306350" y="6090493"/>
            <a:ext cx="8417471" cy="954107"/>
          </a:xfrm>
          <a:prstGeom prst="rect">
            <a:avLst/>
          </a:prstGeom>
        </p:spPr>
        <p:txBody>
          <a:bodyPr wrap="square">
            <a:spAutoFit/>
          </a:bodyPr>
          <a:lstStyle/>
          <a:p>
            <a:r>
              <a:rPr lang="en-CA" sz="1400" dirty="0">
                <a:hlinkClick r:id="rId3"/>
              </a:rPr>
              <a:t>https://newsletter.alt.ac.uk/2014/06/what-is-the-problem-for-which-moocs-are-the-solution</a:t>
            </a:r>
            <a:r>
              <a:rPr lang="en-CA" sz="1400" dirty="0" smtClean="0">
                <a:hlinkClick r:id="rId3"/>
              </a:rPr>
              <a:t>/</a:t>
            </a:r>
            <a:endParaRPr lang="en-CA" sz="1400" dirty="0" smtClean="0"/>
          </a:p>
          <a:p>
            <a:r>
              <a:rPr lang="en-CA" sz="1400" dirty="0"/>
              <a:t>Image: </a:t>
            </a:r>
            <a:r>
              <a:rPr lang="en-CA" sz="1400" dirty="0">
                <a:hlinkClick r:id="rId4"/>
              </a:rPr>
              <a:t>http://www.londoninternational.ac.uk/community/londonconnection/articles/qa/london-connection-qa-professor-diana-laurillard</a:t>
            </a:r>
            <a:r>
              <a:rPr lang="en-CA" sz="1400" dirty="0"/>
              <a:t> </a:t>
            </a:r>
          </a:p>
          <a:p>
            <a:r>
              <a:rPr lang="en-CA" sz="1400" dirty="0" smtClean="0"/>
              <a:t> </a:t>
            </a:r>
            <a:endParaRPr lang="en-CA" sz="1400" dirty="0"/>
          </a:p>
        </p:txBody>
      </p:sp>
      <p:pic>
        <p:nvPicPr>
          <p:cNvPr id="1026" name="Picture 2" descr="Professor Diana Laurill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578072"/>
            <a:ext cx="4566693" cy="21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730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CA" dirty="0" smtClean="0"/>
              <a:t>… meanwhile, the benefits of web-based courses were never realized</a:t>
            </a:r>
            <a:endParaRPr lang="en-CA" dirty="0"/>
          </a:p>
        </p:txBody>
      </p:sp>
      <p:sp>
        <p:nvSpPr>
          <p:cNvPr id="3" name="Content Placeholder 2"/>
          <p:cNvSpPr>
            <a:spLocks noGrp="1"/>
          </p:cNvSpPr>
          <p:nvPr>
            <p:ph idx="1"/>
          </p:nvPr>
        </p:nvSpPr>
        <p:spPr>
          <a:xfrm>
            <a:off x="4644008" y="1600200"/>
            <a:ext cx="4042792" cy="4525963"/>
          </a:xfrm>
        </p:spPr>
        <p:txBody>
          <a:bodyPr>
            <a:normAutofit/>
          </a:bodyPr>
          <a:lstStyle/>
          <a:p>
            <a:pPr marL="0" indent="0">
              <a:buNone/>
            </a:pPr>
            <a:r>
              <a:rPr lang="en-CA" dirty="0"/>
              <a:t>I once did a quick survey of how long it would take me to get completely caught up reading patent applications in just one area of </a:t>
            </a:r>
            <a:r>
              <a:rPr lang="en-CA" dirty="0" err="1"/>
              <a:t>ed</a:t>
            </a:r>
            <a:r>
              <a:rPr lang="en-CA" dirty="0"/>
              <a:t> tech. It would be, I discovered, several lifetimes.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00200"/>
            <a:ext cx="3312368" cy="4474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8680" y="6099386"/>
            <a:ext cx="7038528" cy="369332"/>
          </a:xfrm>
          <a:prstGeom prst="rect">
            <a:avLst/>
          </a:prstGeom>
        </p:spPr>
        <p:txBody>
          <a:bodyPr wrap="square">
            <a:spAutoFit/>
          </a:bodyPr>
          <a:lstStyle/>
          <a:p>
            <a:r>
              <a:rPr lang="en-CA" dirty="0">
                <a:hlinkClick r:id="rId4"/>
              </a:rPr>
              <a:t>http://www.hackeducation.com/2014/06/22/ed-tech-patents/</a:t>
            </a:r>
            <a:endParaRPr lang="en-CA" dirty="0"/>
          </a:p>
        </p:txBody>
      </p:sp>
    </p:spTree>
    <p:extLst>
      <p:ext uri="{BB962C8B-B14F-4D97-AF65-F5344CB8AC3E}">
        <p14:creationId xmlns:p14="http://schemas.microsoft.com/office/powerpoint/2010/main" val="122635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70784" cy="4162474"/>
          </a:xfrm>
        </p:spPr>
        <p:txBody>
          <a:bodyPr>
            <a:normAutofit/>
          </a:bodyPr>
          <a:lstStyle/>
          <a:p>
            <a:pPr algn="l"/>
            <a:r>
              <a:rPr lang="en-CA" dirty="0" smtClean="0"/>
              <a:t>Calling it a ‘patent thicket’ is more than just a slight understatement</a:t>
            </a:r>
            <a:endParaRPr lang="en-CA" dirty="0"/>
          </a:p>
        </p:txBody>
      </p:sp>
      <p:sp>
        <p:nvSpPr>
          <p:cNvPr id="3" name="Content Placeholder 2"/>
          <p:cNvSpPr>
            <a:spLocks noGrp="1"/>
          </p:cNvSpPr>
          <p:nvPr>
            <p:ph idx="1"/>
          </p:nvPr>
        </p:nvSpPr>
        <p:spPr>
          <a:xfrm>
            <a:off x="463820" y="4113076"/>
            <a:ext cx="4258816" cy="648072"/>
          </a:xfrm>
        </p:spPr>
        <p:txBody>
          <a:bodyPr>
            <a:normAutofit/>
          </a:bodyPr>
          <a:lstStyle/>
          <a:p>
            <a:pPr marL="0" indent="0">
              <a:buNone/>
            </a:pPr>
            <a:r>
              <a:rPr lang="en-CA" sz="2800" dirty="0" smtClean="0"/>
              <a:t>It’s way worse than that</a:t>
            </a:r>
            <a:endParaRPr lang="en-CA" sz="2800" dirty="0"/>
          </a:p>
        </p:txBody>
      </p:sp>
      <p:pic>
        <p:nvPicPr>
          <p:cNvPr id="4" name="Picture 3"/>
          <p:cNvPicPr>
            <a:picLocks noChangeAspect="1"/>
          </p:cNvPicPr>
          <p:nvPr/>
        </p:nvPicPr>
        <p:blipFill>
          <a:blip r:embed="rId3"/>
          <a:stretch>
            <a:fillRect/>
          </a:stretch>
        </p:blipFill>
        <p:spPr>
          <a:xfrm>
            <a:off x="4572000" y="764704"/>
            <a:ext cx="3857625" cy="5095875"/>
          </a:xfrm>
          <a:prstGeom prst="rect">
            <a:avLst/>
          </a:prstGeom>
          <a:ln>
            <a:solidFill>
              <a:schemeClr val="tx1"/>
            </a:solidFill>
          </a:ln>
        </p:spPr>
      </p:pic>
      <p:sp>
        <p:nvSpPr>
          <p:cNvPr id="5" name="Rectangle 4"/>
          <p:cNvSpPr/>
          <p:nvPr/>
        </p:nvSpPr>
        <p:spPr>
          <a:xfrm>
            <a:off x="488373" y="6086554"/>
            <a:ext cx="8262664" cy="646331"/>
          </a:xfrm>
          <a:prstGeom prst="rect">
            <a:avLst/>
          </a:prstGeom>
        </p:spPr>
        <p:txBody>
          <a:bodyPr wrap="square">
            <a:spAutoFit/>
          </a:bodyPr>
          <a:lstStyle/>
          <a:p>
            <a:r>
              <a:rPr lang="en-CA" dirty="0">
                <a:hlinkClick r:id="rId4"/>
              </a:rPr>
              <a:t>http://</a:t>
            </a:r>
            <a:r>
              <a:rPr lang="en-CA" dirty="0" smtClean="0">
                <a:hlinkClick r:id="rId4"/>
              </a:rPr>
              <a:t>www.wired.co.uk/news/archive/2014-06/02/pi-trademark-usa</a:t>
            </a:r>
            <a:r>
              <a:rPr lang="en-CA" dirty="0" smtClean="0"/>
              <a:t> </a:t>
            </a:r>
          </a:p>
          <a:p>
            <a:r>
              <a:rPr lang="en-CA" dirty="0"/>
              <a:t>Image</a:t>
            </a:r>
            <a:r>
              <a:rPr lang="en-CA" dirty="0" smtClean="0"/>
              <a:t>: screen capture from  </a:t>
            </a:r>
            <a:r>
              <a:rPr lang="en-CA" dirty="0">
                <a:hlinkClick r:id="rId5"/>
              </a:rPr>
              <a:t>http://</a:t>
            </a:r>
            <a:r>
              <a:rPr lang="en-CA" dirty="0" smtClean="0">
                <a:hlinkClick r:id="rId5"/>
              </a:rPr>
              <a:t>trademarks.justia.com/857/85/pi-85785006.html</a:t>
            </a:r>
            <a:r>
              <a:rPr lang="en-CA" dirty="0" smtClean="0"/>
              <a:t> </a:t>
            </a:r>
            <a:endParaRPr lang="en-CA" dirty="0"/>
          </a:p>
        </p:txBody>
      </p:sp>
    </p:spTree>
    <p:extLst>
      <p:ext uri="{BB962C8B-B14F-4D97-AF65-F5344CB8AC3E}">
        <p14:creationId xmlns:p14="http://schemas.microsoft.com/office/powerpoint/2010/main" val="321357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90864" cy="4306490"/>
          </a:xfrm>
        </p:spPr>
        <p:txBody>
          <a:bodyPr>
            <a:normAutofit/>
          </a:bodyPr>
          <a:lstStyle/>
          <a:p>
            <a:pPr algn="l"/>
            <a:r>
              <a:rPr lang="en-CA" dirty="0" smtClean="0"/>
              <a:t>The phenomenon of </a:t>
            </a:r>
            <a:r>
              <a:rPr lang="en-CA" i="1" dirty="0" smtClean="0"/>
              <a:t>enclosure</a:t>
            </a:r>
            <a:r>
              <a:rPr lang="en-CA" dirty="0" smtClean="0"/>
              <a:t> threatens the common heritage we thought we all owned</a:t>
            </a:r>
            <a:endParaRPr lang="en-CA" dirty="0"/>
          </a:p>
        </p:txBody>
      </p:sp>
      <p:sp>
        <p:nvSpPr>
          <p:cNvPr id="3" name="Content Placeholder 2"/>
          <p:cNvSpPr>
            <a:spLocks noGrp="1"/>
          </p:cNvSpPr>
          <p:nvPr>
            <p:ph idx="1"/>
          </p:nvPr>
        </p:nvSpPr>
        <p:spPr>
          <a:xfrm>
            <a:off x="4860032" y="2764494"/>
            <a:ext cx="4114800" cy="3633267"/>
          </a:xfrm>
        </p:spPr>
        <p:txBody>
          <a:bodyPr/>
          <a:lstStyle/>
          <a:p>
            <a:pPr marL="0" indent="0">
              <a:buNone/>
            </a:pPr>
            <a:r>
              <a:rPr lang="en-CA" dirty="0" smtClean="0"/>
              <a:t>Study: “... </a:t>
            </a:r>
            <a:r>
              <a:rPr lang="en-CA" dirty="0"/>
              <a:t>of the 50 titles that had been digitized, only three were hosted by repositories that do not restrict any type of subsequent </a:t>
            </a:r>
            <a:r>
              <a:rPr lang="en-CA" dirty="0" smtClean="0"/>
              <a:t>use”</a:t>
            </a:r>
            <a:endParaRPr lang="en-CA" dirty="0"/>
          </a:p>
        </p:txBody>
      </p:sp>
      <p:pic>
        <p:nvPicPr>
          <p:cNvPr id="8196" name="Picture 4" descr="Use Public Domain Short Stories for Blo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498380"/>
            <a:ext cx="3076484" cy="20423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545" y="6211669"/>
            <a:ext cx="8766720" cy="646331"/>
          </a:xfrm>
          <a:prstGeom prst="rect">
            <a:avLst/>
          </a:prstGeom>
        </p:spPr>
        <p:txBody>
          <a:bodyPr wrap="square">
            <a:spAutoFit/>
          </a:bodyPr>
          <a:lstStyle/>
          <a:p>
            <a:r>
              <a:rPr lang="en-CA" dirty="0" smtClean="0"/>
              <a:t>Image: </a:t>
            </a:r>
            <a:r>
              <a:rPr lang="en-CA" dirty="0" smtClean="0">
                <a:hlinkClick r:id="rId4"/>
              </a:rPr>
              <a:t>http</a:t>
            </a:r>
            <a:r>
              <a:rPr lang="en-CA" dirty="0">
                <a:hlinkClick r:id="rId4"/>
              </a:rPr>
              <a:t>://www.publicdomaintreasurehunter.com/2009/01/10/use-public-domain-short-stories-for-blogs</a:t>
            </a:r>
            <a:r>
              <a:rPr lang="en-CA" dirty="0" smtClean="0">
                <a:hlinkClick r:id="rId4"/>
              </a:rPr>
              <a:t>/</a:t>
            </a:r>
            <a:r>
              <a:rPr lang="en-CA" dirty="0" smtClean="0"/>
              <a:t> (who knows where the original was)</a:t>
            </a:r>
            <a:endParaRPr lang="en-CA" dirty="0"/>
          </a:p>
        </p:txBody>
      </p:sp>
      <p:sp>
        <p:nvSpPr>
          <p:cNvPr id="6" name="Rectangle 5"/>
          <p:cNvSpPr/>
          <p:nvPr/>
        </p:nvSpPr>
        <p:spPr>
          <a:xfrm>
            <a:off x="360545" y="5373216"/>
            <a:ext cx="4124709" cy="646331"/>
          </a:xfrm>
          <a:prstGeom prst="rect">
            <a:avLst/>
          </a:prstGeom>
        </p:spPr>
        <p:txBody>
          <a:bodyPr wrap="square">
            <a:spAutoFit/>
          </a:bodyPr>
          <a:lstStyle/>
          <a:p>
            <a:r>
              <a:rPr lang="en-CA" dirty="0">
                <a:hlinkClick r:id="rId5"/>
              </a:rPr>
              <a:t>http://</a:t>
            </a:r>
            <a:r>
              <a:rPr lang="en-CA" dirty="0" smtClean="0">
                <a:hlinkClick r:id="rId5"/>
              </a:rPr>
              <a:t>firstmonday.org/ojs/index.php/fm/article/view/4975/4089</a:t>
            </a:r>
            <a:r>
              <a:rPr lang="en-CA" dirty="0" smtClean="0"/>
              <a:t> </a:t>
            </a:r>
            <a:endParaRPr lang="en-CA" dirty="0"/>
          </a:p>
        </p:txBody>
      </p:sp>
    </p:spTree>
    <p:extLst>
      <p:ext uri="{BB962C8B-B14F-4D97-AF65-F5344CB8AC3E}">
        <p14:creationId xmlns:p14="http://schemas.microsoft.com/office/powerpoint/2010/main" val="175161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1143000"/>
          </a:xfrm>
        </p:spPr>
        <p:txBody>
          <a:bodyPr/>
          <a:lstStyle/>
          <a:p>
            <a:pPr algn="r"/>
            <a:r>
              <a:rPr lang="en-CA" dirty="0" smtClean="0"/>
              <a:t>… and it’s going to get worse</a:t>
            </a:r>
            <a:endParaRPr lang="en-CA" dirty="0"/>
          </a:p>
        </p:txBody>
      </p:sp>
      <p:sp>
        <p:nvSpPr>
          <p:cNvPr id="3" name="Content Placeholder 2"/>
          <p:cNvSpPr>
            <a:spLocks noGrp="1"/>
          </p:cNvSpPr>
          <p:nvPr>
            <p:ph idx="1"/>
          </p:nvPr>
        </p:nvSpPr>
        <p:spPr>
          <a:xfrm>
            <a:off x="4011202" y="1435391"/>
            <a:ext cx="4690864" cy="4159469"/>
          </a:xfrm>
        </p:spPr>
        <p:txBody>
          <a:bodyPr/>
          <a:lstStyle/>
          <a:p>
            <a:pPr marL="0" indent="0">
              <a:buNone/>
            </a:pPr>
            <a:r>
              <a:rPr lang="en-CA" dirty="0" smtClean="0"/>
              <a:t>Content </a:t>
            </a:r>
            <a:r>
              <a:rPr lang="en-CA" dirty="0"/>
              <a:t>companies have been creating their own browsers is to be able to implement in-browser digital rights management (DRM) instead of relying on plug-ins like Flash and Silverlight.</a:t>
            </a:r>
          </a:p>
        </p:txBody>
      </p:sp>
      <p:sp>
        <p:nvSpPr>
          <p:cNvPr id="4" name="Rectangle 3"/>
          <p:cNvSpPr/>
          <p:nvPr/>
        </p:nvSpPr>
        <p:spPr>
          <a:xfrm>
            <a:off x="3995936" y="5449233"/>
            <a:ext cx="4356484" cy="984885"/>
          </a:xfrm>
          <a:prstGeom prst="rect">
            <a:avLst/>
          </a:prstGeom>
        </p:spPr>
        <p:txBody>
          <a:bodyPr wrap="square">
            <a:spAutoFit/>
          </a:bodyPr>
          <a:lstStyle/>
          <a:p>
            <a:r>
              <a:rPr lang="en-CA" sz="1400" dirty="0">
                <a:hlinkClick r:id="rId3"/>
              </a:rPr>
              <a:t>https://blog.mozilla.org/blog/2014/05/14/drm-and-the-challenge-of-serving-users</a:t>
            </a:r>
            <a:r>
              <a:rPr lang="en-CA" sz="1400" dirty="0" smtClean="0">
                <a:hlinkClick r:id="rId3"/>
              </a:rPr>
              <a:t>/</a:t>
            </a:r>
            <a:endParaRPr lang="en-CA" sz="1400" dirty="0" smtClean="0"/>
          </a:p>
          <a:p>
            <a:r>
              <a:rPr lang="en-CA" dirty="0"/>
              <a:t>Image: </a:t>
            </a:r>
            <a:r>
              <a:rPr lang="en-CA" sz="1200" dirty="0">
                <a:hlinkClick r:id="rId4"/>
              </a:rPr>
              <a:t>http://forums.crackberry.com/blackberry-10-apps-f274/amazon-instant-videos-fully-working-browser-849796</a:t>
            </a:r>
            <a:r>
              <a:rPr lang="en-CA" sz="1200" dirty="0" smtClean="0">
                <a:hlinkClick r:id="rId4"/>
              </a:rPr>
              <a:t>/</a:t>
            </a:r>
            <a:r>
              <a:rPr lang="en-CA" sz="1200" dirty="0" smtClean="0"/>
              <a:t> </a:t>
            </a:r>
            <a:endParaRPr lang="en-CA" sz="1200" dirty="0"/>
          </a:p>
        </p:txBody>
      </p:sp>
      <p:pic>
        <p:nvPicPr>
          <p:cNvPr id="9218" name="Picture 2" descr="Amazon Instant Videos Fully Working in Browser!-img_20140625_1958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501779"/>
            <a:ext cx="2952328" cy="524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842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9218" y="274638"/>
            <a:ext cx="4747582" cy="2218258"/>
          </a:xfrm>
        </p:spPr>
        <p:txBody>
          <a:bodyPr>
            <a:normAutofit fontScale="90000"/>
          </a:bodyPr>
          <a:lstStyle/>
          <a:p>
            <a:pPr algn="r"/>
            <a:r>
              <a:rPr lang="en-CA" sz="4900" dirty="0" smtClean="0"/>
              <a:t>Content providers do </a:t>
            </a:r>
            <a:r>
              <a:rPr lang="en-CA" sz="4900" i="1" dirty="0" smtClean="0"/>
              <a:t>not</a:t>
            </a:r>
            <a:r>
              <a:rPr lang="en-CA" sz="4900" dirty="0" smtClean="0"/>
              <a:t> want people to have free and open acces</a:t>
            </a:r>
            <a:r>
              <a:rPr lang="en-CA" dirty="0" smtClean="0"/>
              <a:t>s</a:t>
            </a:r>
            <a:endParaRPr lang="en-CA" dirty="0"/>
          </a:p>
        </p:txBody>
      </p:sp>
      <p:sp>
        <p:nvSpPr>
          <p:cNvPr id="3" name="Content Placeholder 2"/>
          <p:cNvSpPr>
            <a:spLocks noGrp="1"/>
          </p:cNvSpPr>
          <p:nvPr>
            <p:ph idx="1"/>
          </p:nvPr>
        </p:nvSpPr>
        <p:spPr>
          <a:xfrm>
            <a:off x="484372" y="2759179"/>
            <a:ext cx="4330824" cy="3701008"/>
          </a:xfrm>
        </p:spPr>
        <p:txBody>
          <a:bodyPr>
            <a:normAutofit fontScale="92500" lnSpcReduction="10000"/>
          </a:bodyPr>
          <a:lstStyle/>
          <a:p>
            <a:pPr marL="0" indent="0">
              <a:buNone/>
            </a:pPr>
            <a:r>
              <a:rPr lang="en-CA" sz="3000" dirty="0" smtClean="0"/>
              <a:t>Digital News Report 2014:</a:t>
            </a:r>
            <a:r>
              <a:rPr lang="en-CA" dirty="0" smtClean="0"/>
              <a:t> “We </a:t>
            </a:r>
            <a:r>
              <a:rPr lang="en-CA" dirty="0"/>
              <a:t>are seeing that the next five years will see a major revenue shift for news agencies. This is especially relevant given the reluctance of </a:t>
            </a:r>
            <a:r>
              <a:rPr lang="en-CA" dirty="0" smtClean="0"/>
              <a:t>people </a:t>
            </a:r>
            <a:r>
              <a:rPr lang="en-CA" dirty="0"/>
              <a:t>to pay for </a:t>
            </a:r>
            <a:r>
              <a:rPr lang="en-CA" dirty="0" smtClean="0"/>
              <a:t>news.”</a:t>
            </a:r>
            <a:endParaRPr lang="en-CA" dirty="0"/>
          </a:p>
        </p:txBody>
      </p:sp>
      <p:sp>
        <p:nvSpPr>
          <p:cNvPr id="4" name="Rectangle 3"/>
          <p:cNvSpPr/>
          <p:nvPr/>
        </p:nvSpPr>
        <p:spPr>
          <a:xfrm>
            <a:off x="501571" y="6226022"/>
            <a:ext cx="3478966" cy="369332"/>
          </a:xfrm>
          <a:prstGeom prst="rect">
            <a:avLst/>
          </a:prstGeom>
        </p:spPr>
        <p:txBody>
          <a:bodyPr wrap="none">
            <a:spAutoFit/>
          </a:bodyPr>
          <a:lstStyle/>
          <a:p>
            <a:r>
              <a:rPr lang="en-CA" dirty="0">
                <a:hlinkClick r:id="rId3"/>
              </a:rPr>
              <a:t>http://www.digitalnewsreport.org/</a:t>
            </a:r>
            <a:endParaRPr lang="en-CA" dirty="0"/>
          </a:p>
        </p:txBody>
      </p:sp>
      <p:pic>
        <p:nvPicPr>
          <p:cNvPr id="10242" name="Picture 2" descr="CC BY-SA HonestReporting.com, flickr/tristan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59" y="274638"/>
            <a:ext cx="3327659" cy="207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5063491" y="3325051"/>
            <a:ext cx="3609975" cy="3248025"/>
          </a:xfrm>
          <a:prstGeom prst="rect">
            <a:avLst/>
          </a:prstGeom>
        </p:spPr>
      </p:pic>
    </p:spTree>
    <p:extLst>
      <p:ext uri="{BB962C8B-B14F-4D97-AF65-F5344CB8AC3E}">
        <p14:creationId xmlns:p14="http://schemas.microsoft.com/office/powerpoint/2010/main" val="1653211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78896" cy="1143000"/>
          </a:xfrm>
        </p:spPr>
        <p:txBody>
          <a:bodyPr>
            <a:noAutofit/>
          </a:bodyPr>
          <a:lstStyle/>
          <a:p>
            <a:r>
              <a:rPr lang="en-CA" dirty="0" smtClean="0"/>
              <a:t>… and their priorities are not our priorities</a:t>
            </a:r>
            <a:endParaRPr lang="en-CA" dirty="0"/>
          </a:p>
        </p:txBody>
      </p:sp>
      <p:sp>
        <p:nvSpPr>
          <p:cNvPr id="3" name="Content Placeholder 2"/>
          <p:cNvSpPr>
            <a:spLocks noGrp="1"/>
          </p:cNvSpPr>
          <p:nvPr>
            <p:ph idx="1"/>
          </p:nvPr>
        </p:nvSpPr>
        <p:spPr>
          <a:xfrm>
            <a:off x="457200" y="1556792"/>
            <a:ext cx="6851104" cy="4569371"/>
          </a:xfrm>
        </p:spPr>
        <p:txBody>
          <a:bodyPr/>
          <a:lstStyle/>
          <a:p>
            <a:pPr marL="0" indent="0">
              <a:buNone/>
            </a:pPr>
            <a:r>
              <a:rPr lang="en-CA" dirty="0" smtClean="0"/>
              <a:t>This includes (</a:t>
            </a:r>
            <a:r>
              <a:rPr lang="en-CA" i="1" dirty="0" smtClean="0"/>
              <a:t>especially</a:t>
            </a:r>
            <a:r>
              <a:rPr lang="en-CA" dirty="0" smtClean="0"/>
              <a:t>) universities…</a:t>
            </a:r>
            <a:endParaRPr lang="en-CA" dirty="0"/>
          </a:p>
        </p:txBody>
      </p:sp>
      <p:pic>
        <p:nvPicPr>
          <p:cNvPr id="4" name="Picture 3"/>
          <p:cNvPicPr>
            <a:picLocks noChangeAspect="1"/>
          </p:cNvPicPr>
          <p:nvPr/>
        </p:nvPicPr>
        <p:blipFill>
          <a:blip r:embed="rId3"/>
          <a:stretch>
            <a:fillRect/>
          </a:stretch>
        </p:blipFill>
        <p:spPr>
          <a:xfrm>
            <a:off x="574829" y="2224125"/>
            <a:ext cx="2937296" cy="3902038"/>
          </a:xfrm>
          <a:prstGeom prst="rect">
            <a:avLst/>
          </a:prstGeom>
        </p:spPr>
      </p:pic>
      <p:sp>
        <p:nvSpPr>
          <p:cNvPr id="5" name="Rectangle 4"/>
          <p:cNvSpPr/>
          <p:nvPr/>
        </p:nvSpPr>
        <p:spPr>
          <a:xfrm>
            <a:off x="3708662" y="2094290"/>
            <a:ext cx="4572000" cy="4031873"/>
          </a:xfrm>
          <a:prstGeom prst="rect">
            <a:avLst/>
          </a:prstGeom>
        </p:spPr>
        <p:txBody>
          <a:bodyPr>
            <a:spAutoFit/>
          </a:bodyPr>
          <a:lstStyle/>
          <a:p>
            <a:r>
              <a:rPr lang="en-CA" sz="3200" dirty="0"/>
              <a:t>As the University </a:t>
            </a:r>
            <a:r>
              <a:rPr lang="en-CA" sz="3200" dirty="0" smtClean="0"/>
              <a:t>of Alberta searches </a:t>
            </a:r>
            <a:r>
              <a:rPr lang="en-CA" sz="3200" dirty="0"/>
              <a:t>for a new university president at a minimum $400K salary, at least 56 academics and staff have applied, all in groups of four. </a:t>
            </a:r>
          </a:p>
        </p:txBody>
      </p:sp>
      <p:sp>
        <p:nvSpPr>
          <p:cNvPr id="6" name="Rectangle 5"/>
          <p:cNvSpPr/>
          <p:nvPr/>
        </p:nvSpPr>
        <p:spPr>
          <a:xfrm>
            <a:off x="3689073" y="6036635"/>
            <a:ext cx="5035020" cy="646331"/>
          </a:xfrm>
          <a:prstGeom prst="rect">
            <a:avLst/>
          </a:prstGeom>
        </p:spPr>
        <p:txBody>
          <a:bodyPr wrap="square">
            <a:spAutoFit/>
          </a:bodyPr>
          <a:lstStyle/>
          <a:p>
            <a:r>
              <a:rPr lang="en-CA" dirty="0">
                <a:hlinkClick r:id="rId4"/>
              </a:rPr>
              <a:t>http://www.cbc.ca/asithappens/features/2014/06/06/university-of-alberta-president-salary-letter</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124785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The resistance of academic staff to open content is manifest</a:t>
            </a:r>
            <a:endParaRPr lang="en-CA" dirty="0"/>
          </a:p>
        </p:txBody>
      </p:sp>
      <p:sp>
        <p:nvSpPr>
          <p:cNvPr id="3" name="Content Placeholder 2"/>
          <p:cNvSpPr>
            <a:spLocks noGrp="1"/>
          </p:cNvSpPr>
          <p:nvPr>
            <p:ph idx="1"/>
          </p:nvPr>
        </p:nvSpPr>
        <p:spPr>
          <a:xfrm>
            <a:off x="485524" y="1700808"/>
            <a:ext cx="5338936" cy="4525963"/>
          </a:xfrm>
        </p:spPr>
        <p:txBody>
          <a:bodyPr>
            <a:normAutofit fontScale="92500" lnSpcReduction="20000"/>
          </a:bodyPr>
          <a:lstStyle/>
          <a:p>
            <a:pPr marL="0" indent="0">
              <a:buNone/>
            </a:pPr>
            <a:r>
              <a:rPr lang="en-CA" dirty="0" smtClean="0"/>
              <a:t>Report from the University of Greenwich:</a:t>
            </a:r>
          </a:p>
          <a:p>
            <a:r>
              <a:rPr lang="en-CA" dirty="0" smtClean="0"/>
              <a:t>Active change </a:t>
            </a:r>
            <a:r>
              <a:rPr lang="en-CA" dirty="0"/>
              <a:t>blocking and </a:t>
            </a:r>
            <a:r>
              <a:rPr lang="en-CA" dirty="0" smtClean="0"/>
              <a:t>passive </a:t>
            </a:r>
            <a:r>
              <a:rPr lang="en-CA" dirty="0"/>
              <a:t>forms of intransigence</a:t>
            </a:r>
          </a:p>
          <a:p>
            <a:r>
              <a:rPr lang="en-CA" dirty="0" smtClean="0"/>
              <a:t>Sharing </a:t>
            </a:r>
            <a:r>
              <a:rPr lang="en-CA" dirty="0"/>
              <a:t>of resources and artifacts happened only on Moodle, which is a closed </a:t>
            </a:r>
            <a:r>
              <a:rPr lang="en-CA" dirty="0" smtClean="0"/>
              <a:t>system</a:t>
            </a:r>
          </a:p>
          <a:p>
            <a:r>
              <a:rPr lang="en-CA" dirty="0" smtClean="0"/>
              <a:t>No time </a:t>
            </a:r>
            <a:r>
              <a:rPr lang="en-CA" dirty="0"/>
              <a:t>to effectively learn about and embed open </a:t>
            </a:r>
            <a:r>
              <a:rPr lang="en-CA" dirty="0" smtClean="0"/>
              <a:t>content</a:t>
            </a:r>
            <a:endParaRPr lang="en-CA" dirty="0"/>
          </a:p>
        </p:txBody>
      </p:sp>
      <p:pic>
        <p:nvPicPr>
          <p:cNvPr id="4" name="Picture 3"/>
          <p:cNvPicPr>
            <a:picLocks noChangeAspect="1"/>
          </p:cNvPicPr>
          <p:nvPr/>
        </p:nvPicPr>
        <p:blipFill>
          <a:blip r:embed="rId3"/>
          <a:stretch>
            <a:fillRect/>
          </a:stretch>
        </p:blipFill>
        <p:spPr>
          <a:xfrm>
            <a:off x="5824460" y="1727041"/>
            <a:ext cx="1915892" cy="4088050"/>
          </a:xfrm>
          <a:prstGeom prst="rect">
            <a:avLst/>
          </a:prstGeom>
        </p:spPr>
      </p:pic>
      <p:sp>
        <p:nvSpPr>
          <p:cNvPr id="5" name="Rectangle 4"/>
          <p:cNvSpPr/>
          <p:nvPr/>
        </p:nvSpPr>
        <p:spPr>
          <a:xfrm>
            <a:off x="508150" y="6124494"/>
            <a:ext cx="8766720" cy="584775"/>
          </a:xfrm>
          <a:prstGeom prst="rect">
            <a:avLst/>
          </a:prstGeom>
        </p:spPr>
        <p:txBody>
          <a:bodyPr wrap="square">
            <a:spAutoFit/>
          </a:bodyPr>
          <a:lstStyle/>
          <a:p>
            <a:r>
              <a:rPr lang="en-CA" sz="1600" dirty="0">
                <a:hlinkClick r:id="rId4"/>
              </a:rPr>
              <a:t>http://terrya.edublogs.org/2014/04/23/greewich-connect-connects-with-us-on-a-number-of-levels</a:t>
            </a:r>
            <a:r>
              <a:rPr lang="en-CA" sz="1600" dirty="0" smtClean="0">
                <a:hlinkClick r:id="rId4"/>
              </a:rPr>
              <a:t>/</a:t>
            </a:r>
            <a:endParaRPr lang="en-CA" sz="1600" dirty="0" smtClean="0"/>
          </a:p>
          <a:p>
            <a:r>
              <a:rPr lang="en-CA" sz="1600" dirty="0" smtClean="0"/>
              <a:t>Report</a:t>
            </a:r>
            <a:r>
              <a:rPr lang="en-CA" sz="1600" dirty="0"/>
              <a:t>: </a:t>
            </a:r>
            <a:r>
              <a:rPr lang="en-CA" sz="1600" dirty="0">
                <a:hlinkClick r:id="rId5"/>
              </a:rPr>
              <a:t>http://</a:t>
            </a:r>
            <a:r>
              <a:rPr lang="en-CA" sz="1600" dirty="0" smtClean="0">
                <a:hlinkClick r:id="rId5"/>
              </a:rPr>
              <a:t>conference.ocwconsortium.org/2014/wp-content/uploads/2014/02/Paper_30.pdf</a:t>
            </a:r>
            <a:r>
              <a:rPr lang="en-CA" sz="1600" dirty="0" smtClean="0"/>
              <a:t> </a:t>
            </a:r>
            <a:endParaRPr lang="en-CA" sz="1600" dirty="0"/>
          </a:p>
        </p:txBody>
      </p:sp>
    </p:spTree>
    <p:extLst>
      <p:ext uri="{BB962C8B-B14F-4D97-AF65-F5344CB8AC3E}">
        <p14:creationId xmlns:p14="http://schemas.microsoft.com/office/powerpoint/2010/main" val="1796003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oAutofit/>
          </a:bodyPr>
          <a:lstStyle/>
          <a:p>
            <a:pPr algn="l"/>
            <a:r>
              <a:rPr lang="en-CA" dirty="0" smtClean="0"/>
              <a:t>Even at the Open Textbook Conference, scepticism prevailed</a:t>
            </a:r>
            <a:endParaRPr lang="en-CA" dirty="0"/>
          </a:p>
        </p:txBody>
      </p:sp>
      <p:sp>
        <p:nvSpPr>
          <p:cNvPr id="3" name="Content Placeholder 2"/>
          <p:cNvSpPr>
            <a:spLocks noGrp="1"/>
          </p:cNvSpPr>
          <p:nvPr>
            <p:ph idx="1"/>
          </p:nvPr>
        </p:nvSpPr>
        <p:spPr>
          <a:xfrm>
            <a:off x="457200" y="1988840"/>
            <a:ext cx="5842992" cy="4137323"/>
          </a:xfrm>
        </p:spPr>
        <p:txBody>
          <a:bodyPr/>
          <a:lstStyle/>
          <a:p>
            <a:pPr marL="0" indent="0">
              <a:buNone/>
            </a:pPr>
            <a:r>
              <a:rPr lang="en-CA" dirty="0" smtClean="0"/>
              <a:t>“Adoption </a:t>
            </a:r>
            <a:r>
              <a:rPr lang="en-CA" dirty="0"/>
              <a:t>by faculty and instructors remains a major challenge. Diane Salter from </a:t>
            </a:r>
            <a:r>
              <a:rPr lang="en-CA" dirty="0" err="1"/>
              <a:t>Kwantlen</a:t>
            </a:r>
            <a:r>
              <a:rPr lang="en-CA" dirty="0"/>
              <a:t> Polytechnic University stated that there needs to be an institutional </a:t>
            </a:r>
            <a:r>
              <a:rPr lang="en-CA" dirty="0" smtClean="0"/>
              <a:t>strategy…to </a:t>
            </a:r>
            <a:r>
              <a:rPr lang="en-CA" dirty="0"/>
              <a:t>raise awareness and get buy-in from faculty</a:t>
            </a:r>
            <a:r>
              <a:rPr lang="en-CA" dirty="0" smtClean="0"/>
              <a:t>.”</a:t>
            </a:r>
            <a:endParaRPr lang="en-CA" dirty="0"/>
          </a:p>
        </p:txBody>
      </p:sp>
      <p:pic>
        <p:nvPicPr>
          <p:cNvPr id="12290" name="Picture 2" descr="http://linc.mit.edu/linc2013/images/speakers/b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123925"/>
            <a:ext cx="2119114" cy="26554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57200" y="6035932"/>
            <a:ext cx="9486800" cy="369332"/>
          </a:xfrm>
          <a:prstGeom prst="rect">
            <a:avLst/>
          </a:prstGeom>
        </p:spPr>
        <p:txBody>
          <a:bodyPr wrap="square">
            <a:spAutoFit/>
          </a:bodyPr>
          <a:lstStyle/>
          <a:p>
            <a:r>
              <a:rPr lang="en-CA" dirty="0">
                <a:hlinkClick r:id="rId4"/>
              </a:rPr>
              <a:t>http://www.tonybates.ca/2014/04/23/what-i-learned-from-the-open-textbook-summit/</a:t>
            </a:r>
            <a:endParaRPr lang="en-CA" dirty="0"/>
          </a:p>
        </p:txBody>
      </p:sp>
    </p:spTree>
    <p:extLst>
      <p:ext uri="{BB962C8B-B14F-4D97-AF65-F5344CB8AC3E}">
        <p14:creationId xmlns:p14="http://schemas.microsoft.com/office/powerpoint/2010/main" val="3534244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There’s no end of reasons offered to use closed content…</a:t>
            </a: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for </a:t>
            </a:r>
            <a:r>
              <a:rPr lang="en-CA" dirty="0"/>
              <a:t>many disciplines and courses, there is no open textbook </a:t>
            </a:r>
            <a:r>
              <a:rPr lang="en-CA" dirty="0" smtClean="0"/>
              <a:t>available</a:t>
            </a:r>
          </a:p>
          <a:p>
            <a:r>
              <a:rPr lang="en-CA" dirty="0" smtClean="0"/>
              <a:t>concerns </a:t>
            </a:r>
            <a:r>
              <a:rPr lang="en-CA" dirty="0"/>
              <a:t>about quality (e.g., comprehensiveness, clarity, currency, etc.)</a:t>
            </a:r>
          </a:p>
          <a:p>
            <a:r>
              <a:rPr lang="en-CA" dirty="0" smtClean="0"/>
              <a:t>no </a:t>
            </a:r>
            <a:r>
              <a:rPr lang="en-CA" dirty="0"/>
              <a:t>illustrations, charts, or graphics to aid comprehension. </a:t>
            </a:r>
            <a:endParaRPr lang="en-CA" dirty="0" smtClean="0"/>
          </a:p>
          <a:p>
            <a:r>
              <a:rPr lang="en-CA" dirty="0" smtClean="0"/>
              <a:t>No </a:t>
            </a:r>
            <a:r>
              <a:rPr lang="en-CA" dirty="0"/>
              <a:t>questions or critical thinking exercises embedded. </a:t>
            </a:r>
            <a:endParaRPr lang="en-CA" dirty="0" smtClean="0"/>
          </a:p>
          <a:p>
            <a:r>
              <a:rPr lang="en-CA" dirty="0" smtClean="0"/>
              <a:t>No </a:t>
            </a:r>
            <a:r>
              <a:rPr lang="en-CA" dirty="0"/>
              <a:t>online learning management system available </a:t>
            </a:r>
            <a:endParaRPr lang="en-CA" dirty="0" smtClean="0"/>
          </a:p>
          <a:p>
            <a:r>
              <a:rPr lang="en-CA" dirty="0" smtClean="0"/>
              <a:t>And</a:t>
            </a:r>
            <a:r>
              <a:rPr lang="en-CA" dirty="0"/>
              <a:t>, crucially for many faculty, no </a:t>
            </a:r>
            <a:r>
              <a:rPr lang="en-CA" dirty="0" err="1"/>
              <a:t>testbank</a:t>
            </a:r>
            <a:endParaRPr lang="en-CA" dirty="0"/>
          </a:p>
          <a:p>
            <a:r>
              <a:rPr lang="en-CA" dirty="0" smtClean="0"/>
              <a:t>choice </a:t>
            </a:r>
            <a:r>
              <a:rPr lang="en-CA" dirty="0"/>
              <a:t>of textbook is sometimes not an individual one</a:t>
            </a:r>
          </a:p>
          <a:p>
            <a:endParaRPr lang="en-CA" dirty="0"/>
          </a:p>
        </p:txBody>
      </p:sp>
      <p:sp>
        <p:nvSpPr>
          <p:cNvPr id="4" name="Rectangle 3"/>
          <p:cNvSpPr/>
          <p:nvPr/>
        </p:nvSpPr>
        <p:spPr>
          <a:xfrm>
            <a:off x="457200" y="6308725"/>
            <a:ext cx="8910736" cy="369332"/>
          </a:xfrm>
          <a:prstGeom prst="rect">
            <a:avLst/>
          </a:prstGeom>
        </p:spPr>
        <p:txBody>
          <a:bodyPr wrap="square">
            <a:spAutoFit/>
          </a:bodyPr>
          <a:lstStyle/>
          <a:p>
            <a:r>
              <a:rPr lang="en-CA" dirty="0">
                <a:hlinkClick r:id="rId3"/>
              </a:rPr>
              <a:t>http://jhangiani.wordpress.com/2014/04/23/a-faculty-perspective-on-open-textbooks</a:t>
            </a:r>
            <a:r>
              <a:rPr lang="en-CA" dirty="0" smtClean="0">
                <a:hlinkClick r:id="rId3"/>
              </a:rPr>
              <a:t>/</a:t>
            </a:r>
            <a:r>
              <a:rPr lang="en-CA" dirty="0" smtClean="0"/>
              <a:t> </a:t>
            </a:r>
            <a:endParaRPr lang="en-CA" dirty="0"/>
          </a:p>
        </p:txBody>
      </p:sp>
    </p:spTree>
    <p:extLst>
      <p:ext uri="{BB962C8B-B14F-4D97-AF65-F5344CB8AC3E}">
        <p14:creationId xmlns:p14="http://schemas.microsoft.com/office/powerpoint/2010/main" val="57405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19056" cy="2364016"/>
          </a:xfrm>
        </p:spPr>
        <p:txBody>
          <a:bodyPr>
            <a:normAutofit/>
          </a:bodyPr>
          <a:lstStyle/>
          <a:p>
            <a:pPr algn="l"/>
            <a:r>
              <a:rPr lang="en-CA" dirty="0" smtClean="0"/>
              <a:t>Professors who defy the university’s indifference to student costs pay the price</a:t>
            </a:r>
            <a:endParaRPr lang="en-CA" dirty="0"/>
          </a:p>
        </p:txBody>
      </p:sp>
      <p:sp>
        <p:nvSpPr>
          <p:cNvPr id="3" name="Content Placeholder 2"/>
          <p:cNvSpPr>
            <a:spLocks noGrp="1"/>
          </p:cNvSpPr>
          <p:nvPr>
            <p:ph idx="1"/>
          </p:nvPr>
        </p:nvSpPr>
        <p:spPr>
          <a:xfrm>
            <a:off x="3851920" y="2745196"/>
            <a:ext cx="5009728" cy="3362563"/>
          </a:xfrm>
        </p:spPr>
        <p:txBody>
          <a:bodyPr>
            <a:normAutofit lnSpcReduction="10000"/>
          </a:bodyPr>
          <a:lstStyle/>
          <a:p>
            <a:pPr marL="0" indent="0">
              <a:buNone/>
            </a:pPr>
            <a:r>
              <a:rPr lang="en-CA" dirty="0" smtClean="0"/>
              <a:t>What's </a:t>
            </a:r>
            <a:r>
              <a:rPr lang="en-CA" dirty="0"/>
              <a:t>key here is that speaking out is being defined as insubordination, and that </a:t>
            </a:r>
            <a:r>
              <a:rPr lang="en-CA" dirty="0" smtClean="0"/>
              <a:t>“everybody </a:t>
            </a:r>
            <a:r>
              <a:rPr lang="en-CA" dirty="0"/>
              <a:t>is expected to put the good of the whole university ahead of their own interests</a:t>
            </a:r>
            <a:r>
              <a:rPr lang="en-CA" dirty="0" smtClean="0"/>
              <a:t>.”</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15" y="2785675"/>
            <a:ext cx="3056113" cy="2060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520" y="6054561"/>
            <a:ext cx="9270776" cy="646331"/>
          </a:xfrm>
          <a:prstGeom prst="rect">
            <a:avLst/>
          </a:prstGeom>
        </p:spPr>
        <p:txBody>
          <a:bodyPr wrap="square">
            <a:spAutoFit/>
          </a:bodyPr>
          <a:lstStyle/>
          <a:p>
            <a:r>
              <a:rPr lang="en-CA" dirty="0">
                <a:hlinkClick r:id="rId4"/>
              </a:rPr>
              <a:t>http://www.cbc.ca/news/canada/saskatoon/prof-robert-buckingham-fired-after-criticizing-saskatchewan-university-plan-1.2642637</a:t>
            </a:r>
            <a:endParaRPr lang="en-CA" dirty="0"/>
          </a:p>
        </p:txBody>
      </p:sp>
    </p:spTree>
    <p:extLst>
      <p:ext uri="{BB962C8B-B14F-4D97-AF65-F5344CB8AC3E}">
        <p14:creationId xmlns:p14="http://schemas.microsoft.com/office/powerpoint/2010/main" val="895886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85"/>
            <a:ext cx="3600400" cy="3370386"/>
          </a:xfrm>
        </p:spPr>
        <p:txBody>
          <a:bodyPr>
            <a:normAutofit fontScale="90000"/>
          </a:bodyPr>
          <a:lstStyle/>
          <a:p>
            <a:pPr algn="l"/>
            <a:r>
              <a:rPr lang="en-CA" dirty="0" smtClean="0"/>
              <a:t>What is the problem MOOCs were </a:t>
            </a:r>
            <a:r>
              <a:rPr lang="en-CA" i="1" dirty="0" smtClean="0"/>
              <a:t>designed</a:t>
            </a:r>
            <a:r>
              <a:rPr lang="en-CA" dirty="0" smtClean="0"/>
              <a:t> to solve?</a:t>
            </a:r>
            <a:endParaRPr lang="en-CA" dirty="0"/>
          </a:p>
        </p:txBody>
      </p:sp>
      <p:sp>
        <p:nvSpPr>
          <p:cNvPr id="3" name="Content Placeholder 2"/>
          <p:cNvSpPr>
            <a:spLocks noGrp="1"/>
          </p:cNvSpPr>
          <p:nvPr>
            <p:ph idx="1"/>
          </p:nvPr>
        </p:nvSpPr>
        <p:spPr>
          <a:xfrm>
            <a:off x="236637" y="3645594"/>
            <a:ext cx="8830816" cy="1512169"/>
          </a:xfrm>
        </p:spPr>
        <p:txBody>
          <a:bodyPr>
            <a:noAutofit/>
          </a:bodyPr>
          <a:lstStyle/>
          <a:p>
            <a:r>
              <a:rPr lang="en-CA" sz="2700" dirty="0" err="1"/>
              <a:t>Laurillard</a:t>
            </a:r>
            <a:r>
              <a:rPr lang="en-CA" sz="2700" dirty="0"/>
              <a:t> writes, "by 2015 there will still be 53m children out of school... UNESCO estimates that </a:t>
            </a:r>
            <a:r>
              <a:rPr lang="en-CA" sz="2700" dirty="0">
                <a:hlinkClick r:id="rId3"/>
              </a:rPr>
              <a:t>we need 1,600,000 teachers</a:t>
            </a:r>
            <a:r>
              <a:rPr lang="en-CA" sz="2700" dirty="0"/>
              <a:t> to achieve universal primary education." </a:t>
            </a:r>
            <a:endParaRPr lang="en-CA" sz="2700" dirty="0" smtClean="0"/>
          </a:p>
          <a:p>
            <a:r>
              <a:rPr lang="en-CA" sz="2700" dirty="0"/>
              <a:t>At </a:t>
            </a:r>
            <a:r>
              <a:rPr lang="en-CA" sz="2700" dirty="0" smtClean="0"/>
              <a:t>$50K </a:t>
            </a:r>
            <a:r>
              <a:rPr lang="en-CA" sz="2700" dirty="0"/>
              <a:t>per teacher, that's an additional </a:t>
            </a:r>
            <a:r>
              <a:rPr lang="en-CA" sz="2700" dirty="0" smtClean="0"/>
              <a:t>$80 </a:t>
            </a:r>
            <a:r>
              <a:rPr lang="en-CA" sz="2700" dirty="0"/>
              <a:t>billion in </a:t>
            </a:r>
            <a:r>
              <a:rPr lang="en-CA" sz="2700" dirty="0" smtClean="0"/>
              <a:t>salaries</a:t>
            </a:r>
            <a:endParaRPr lang="en-CA" sz="2700" dirty="0"/>
          </a:p>
        </p:txBody>
      </p:sp>
      <p:sp>
        <p:nvSpPr>
          <p:cNvPr id="4" name="Rectangle 3"/>
          <p:cNvSpPr/>
          <p:nvPr/>
        </p:nvSpPr>
        <p:spPr>
          <a:xfrm>
            <a:off x="251520" y="5949280"/>
            <a:ext cx="9126760" cy="646331"/>
          </a:xfrm>
          <a:prstGeom prst="rect">
            <a:avLst/>
          </a:prstGeom>
        </p:spPr>
        <p:txBody>
          <a:bodyPr wrap="square">
            <a:spAutoFit/>
          </a:bodyPr>
          <a:lstStyle/>
          <a:p>
            <a:r>
              <a:rPr lang="en-CA" dirty="0">
                <a:hlinkClick r:id="rId3"/>
              </a:rPr>
              <a:t>http://</a:t>
            </a:r>
            <a:r>
              <a:rPr lang="en-CA" dirty="0" smtClean="0">
                <a:hlinkClick r:id="rId3"/>
              </a:rPr>
              <a:t>unesdoc.unesco.org/images/0022/002256/225660e.pdf</a:t>
            </a:r>
            <a:r>
              <a:rPr lang="en-CA" dirty="0" smtClean="0"/>
              <a:t> </a:t>
            </a:r>
          </a:p>
          <a:p>
            <a:r>
              <a:rPr lang="en-CA" dirty="0" smtClean="0"/>
              <a:t>Image: </a:t>
            </a:r>
            <a:r>
              <a:rPr lang="en-CA" dirty="0" smtClean="0">
                <a:hlinkClick r:id="rId4"/>
              </a:rPr>
              <a:t>http</a:t>
            </a:r>
            <a:r>
              <a:rPr lang="en-CA" dirty="0">
                <a:hlinkClick r:id="rId4"/>
              </a:rPr>
              <a:t>://</a:t>
            </a:r>
            <a:r>
              <a:rPr lang="en-CA" dirty="0" smtClean="0">
                <a:hlinkClick r:id="rId4"/>
              </a:rPr>
              <a:t>www.thetimes.co.uk/tto/business/industries/publicsector/article3410805.ece</a:t>
            </a:r>
            <a:r>
              <a:rPr lang="en-CA" dirty="0" smtClean="0"/>
              <a:t> </a:t>
            </a:r>
            <a:endParaRPr lang="en-CA" dirty="0"/>
          </a:p>
        </p:txBody>
      </p:sp>
      <p:pic>
        <p:nvPicPr>
          <p:cNvPr id="2050" name="Picture 2" descr="Mature female teacher standing in front of blackboard in classr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936" y="432590"/>
            <a:ext cx="4585419" cy="305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440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3826768" cy="5851525"/>
          </a:xfrm>
        </p:spPr>
        <p:txBody>
          <a:bodyPr>
            <a:normAutofit/>
          </a:bodyPr>
          <a:lstStyle/>
          <a:p>
            <a:pPr algn="l"/>
            <a:r>
              <a:rPr lang="en-CA" dirty="0" smtClean="0"/>
              <a:t>Universities, meanwhile, disguise the unsustainable model by employing poorly paid temporary staff</a:t>
            </a:r>
            <a:endParaRPr lang="en-CA" dirty="0"/>
          </a:p>
        </p:txBody>
      </p:sp>
      <p:sp>
        <p:nvSpPr>
          <p:cNvPr id="3" name="Content Placeholder 2"/>
          <p:cNvSpPr>
            <a:spLocks noGrp="1"/>
          </p:cNvSpPr>
          <p:nvPr>
            <p:ph idx="1"/>
          </p:nvPr>
        </p:nvSpPr>
        <p:spPr>
          <a:xfrm>
            <a:off x="4572000" y="3214032"/>
            <a:ext cx="4258816" cy="3273227"/>
          </a:xfrm>
        </p:spPr>
        <p:txBody>
          <a:bodyPr>
            <a:normAutofit/>
          </a:bodyPr>
          <a:lstStyle/>
          <a:p>
            <a:pPr marL="0" indent="0">
              <a:buNone/>
            </a:pPr>
            <a:r>
              <a:rPr lang="en-CA" dirty="0"/>
              <a:t>"Our marginalization, meager pay and lack of job </a:t>
            </a:r>
            <a:r>
              <a:rPr lang="en-CA" dirty="0" smtClean="0"/>
              <a:t>security… </a:t>
            </a:r>
            <a:r>
              <a:rPr lang="en-CA" dirty="0"/>
              <a:t>all contribute to a culture of paranoia and enmity."</a:t>
            </a:r>
          </a:p>
        </p:txBody>
      </p:sp>
      <p:sp>
        <p:nvSpPr>
          <p:cNvPr id="4" name="Rectangle 3"/>
          <p:cNvSpPr/>
          <p:nvPr/>
        </p:nvSpPr>
        <p:spPr>
          <a:xfrm>
            <a:off x="457200" y="6214378"/>
            <a:ext cx="8118648" cy="646331"/>
          </a:xfrm>
          <a:prstGeom prst="rect">
            <a:avLst/>
          </a:prstGeom>
        </p:spPr>
        <p:txBody>
          <a:bodyPr wrap="square">
            <a:spAutoFit/>
          </a:bodyPr>
          <a:lstStyle/>
          <a:p>
            <a:r>
              <a:rPr lang="en-CA" dirty="0">
                <a:hlinkClick r:id="rId3"/>
              </a:rPr>
              <a:t>http://drshahsofficehours.wordpress.com/2014/06/05/my-last-day-as-a-professor</a:t>
            </a:r>
            <a:r>
              <a:rPr lang="en-CA" dirty="0" smtClean="0">
                <a:hlinkClick r:id="rId3"/>
              </a:rPr>
              <a:t>/</a:t>
            </a:r>
            <a:endParaRPr lang="en-CA" dirty="0" smtClean="0"/>
          </a:p>
          <a:p>
            <a:r>
              <a:rPr lang="en-CA" dirty="0"/>
              <a:t>Image: </a:t>
            </a:r>
            <a:r>
              <a:rPr lang="en-CA" dirty="0">
                <a:hlinkClick r:id="rId4"/>
              </a:rPr>
              <a:t>http://www.orderofeducation.com/con-job-new-documentary-adjunct-labor</a:t>
            </a:r>
            <a:r>
              <a:rPr lang="en-CA" dirty="0" smtClean="0">
                <a:hlinkClick r:id="rId4"/>
              </a:rPr>
              <a:t>/</a:t>
            </a:r>
            <a:r>
              <a:rPr lang="en-CA" dirty="0" smtClean="0"/>
              <a:t> </a:t>
            </a:r>
            <a:endParaRPr lang="en-CA" dirty="0"/>
          </a:p>
        </p:txBody>
      </p:sp>
      <p:pic>
        <p:nvPicPr>
          <p:cNvPr id="13314" name="Picture 2" descr="Con Jo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6463" y="480099"/>
            <a:ext cx="3968576" cy="2645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129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274638"/>
            <a:ext cx="3610744" cy="6394722"/>
          </a:xfrm>
        </p:spPr>
        <p:txBody>
          <a:bodyPr>
            <a:normAutofit/>
          </a:bodyPr>
          <a:lstStyle/>
          <a:p>
            <a:pPr algn="r"/>
            <a:r>
              <a:rPr lang="en-CA" dirty="0" smtClean="0"/>
              <a:t>And they priced online learning using the same model they used to price in-class learning</a:t>
            </a:r>
            <a:endParaRPr lang="en-CA" dirty="0"/>
          </a:p>
        </p:txBody>
      </p:sp>
      <p:sp>
        <p:nvSpPr>
          <p:cNvPr id="3" name="Content Placeholder 2"/>
          <p:cNvSpPr>
            <a:spLocks noGrp="1"/>
          </p:cNvSpPr>
          <p:nvPr>
            <p:ph idx="1"/>
          </p:nvPr>
        </p:nvSpPr>
        <p:spPr>
          <a:xfrm>
            <a:off x="457200" y="3412856"/>
            <a:ext cx="4906888" cy="3096344"/>
          </a:xfrm>
        </p:spPr>
        <p:txBody>
          <a:bodyPr>
            <a:normAutofit fontScale="92500"/>
          </a:bodyPr>
          <a:lstStyle/>
          <a:p>
            <a:pPr marL="0" indent="0">
              <a:buNone/>
            </a:pPr>
            <a:r>
              <a:rPr lang="en-CA" dirty="0"/>
              <a:t>I don't see why university administrators could think that "unapologetically" pricing courses at $1400 per credit hour for online learning could possibly work.</a:t>
            </a:r>
          </a:p>
        </p:txBody>
      </p:sp>
      <p:sp>
        <p:nvSpPr>
          <p:cNvPr id="4" name="Rectangle 3"/>
          <p:cNvSpPr/>
          <p:nvPr/>
        </p:nvSpPr>
        <p:spPr>
          <a:xfrm>
            <a:off x="457200" y="6186035"/>
            <a:ext cx="8318140" cy="646331"/>
          </a:xfrm>
          <a:prstGeom prst="rect">
            <a:avLst/>
          </a:prstGeom>
        </p:spPr>
        <p:txBody>
          <a:bodyPr wrap="square">
            <a:spAutoFit/>
          </a:bodyPr>
          <a:lstStyle/>
          <a:p>
            <a:r>
              <a:rPr lang="en-CA" dirty="0">
                <a:hlinkClick r:id="rId3"/>
              </a:rPr>
              <a:t>http://</a:t>
            </a:r>
            <a:r>
              <a:rPr lang="en-CA" dirty="0" smtClean="0">
                <a:hlinkClick r:id="rId3"/>
              </a:rPr>
              <a:t>www.insidehighered.com/news/2014/05/01/collaboration-or-lack-thereof-behind-semester-online-collapse</a:t>
            </a:r>
            <a:r>
              <a:rPr lang="en-CA" dirty="0" smtClean="0"/>
              <a:t> </a:t>
            </a:r>
            <a:endParaRPr lang="en-CA" dirty="0"/>
          </a:p>
        </p:txBody>
      </p:sp>
      <p:pic>
        <p:nvPicPr>
          <p:cNvPr id="5" name="Picture 4"/>
          <p:cNvPicPr>
            <a:picLocks noChangeAspect="1"/>
          </p:cNvPicPr>
          <p:nvPr/>
        </p:nvPicPr>
        <p:blipFill>
          <a:blip r:embed="rId4"/>
          <a:stretch>
            <a:fillRect/>
          </a:stretch>
        </p:blipFill>
        <p:spPr>
          <a:xfrm>
            <a:off x="457200" y="416956"/>
            <a:ext cx="4384973" cy="2847744"/>
          </a:xfrm>
          <a:prstGeom prst="rect">
            <a:avLst/>
          </a:prstGeom>
        </p:spPr>
      </p:pic>
    </p:spTree>
    <p:extLst>
      <p:ext uri="{BB962C8B-B14F-4D97-AF65-F5344CB8AC3E}">
        <p14:creationId xmlns:p14="http://schemas.microsoft.com/office/powerpoint/2010/main" val="2889785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91264" cy="1498178"/>
          </a:xfrm>
        </p:spPr>
        <p:txBody>
          <a:bodyPr>
            <a:normAutofit/>
          </a:bodyPr>
          <a:lstStyle/>
          <a:p>
            <a:pPr algn="r"/>
            <a:r>
              <a:rPr lang="en-CA" dirty="0" smtClean="0"/>
              <a:t>They see new technologies mostly as a means to make more money</a:t>
            </a:r>
            <a:endParaRPr lang="en-CA" dirty="0"/>
          </a:p>
        </p:txBody>
      </p:sp>
      <p:sp>
        <p:nvSpPr>
          <p:cNvPr id="3" name="Content Placeholder 2"/>
          <p:cNvSpPr>
            <a:spLocks noGrp="1"/>
          </p:cNvSpPr>
          <p:nvPr>
            <p:ph idx="1"/>
          </p:nvPr>
        </p:nvSpPr>
        <p:spPr>
          <a:xfrm>
            <a:off x="4491716" y="1789621"/>
            <a:ext cx="4248472" cy="3633267"/>
          </a:xfrm>
        </p:spPr>
        <p:txBody>
          <a:bodyPr/>
          <a:lstStyle/>
          <a:p>
            <a:pPr marL="0" indent="0">
              <a:buNone/>
            </a:pPr>
            <a:r>
              <a:rPr lang="en-CA" dirty="0" smtClean="0"/>
              <a:t>For example: McGill </a:t>
            </a:r>
            <a:r>
              <a:rPr lang="en-CA" dirty="0"/>
              <a:t>University in Montreal has launched a </a:t>
            </a:r>
            <a:r>
              <a:rPr lang="en-CA" dirty="0" err="1"/>
              <a:t>crowdfunding</a:t>
            </a:r>
            <a:r>
              <a:rPr lang="en-CA" dirty="0"/>
              <a:t> platform to encourage donations</a:t>
            </a:r>
            <a:r>
              <a:rPr lang="en-CA" dirty="0" smtClean="0"/>
              <a:t>.</a:t>
            </a:r>
          </a:p>
          <a:p>
            <a:pPr marL="0" indent="0">
              <a:buNone/>
            </a:pPr>
            <a:r>
              <a:rPr lang="en-CA" dirty="0" smtClean="0"/>
              <a:t>(Yet again, the silo model prevails)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980516"/>
            <a:ext cx="2981151" cy="4903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96039" y="5661248"/>
            <a:ext cx="4572000" cy="923330"/>
          </a:xfrm>
          <a:prstGeom prst="rect">
            <a:avLst/>
          </a:prstGeom>
        </p:spPr>
        <p:txBody>
          <a:bodyPr>
            <a:spAutoFit/>
          </a:bodyPr>
          <a:lstStyle/>
          <a:p>
            <a:r>
              <a:rPr lang="en-CA" dirty="0">
                <a:hlinkClick r:id="rId4"/>
              </a:rPr>
              <a:t>http://publications.mcgill.ca/reporter/2014/06/seeding-is-believing-mcgill-launches-crowdfunding-platform/</a:t>
            </a:r>
            <a:endParaRPr lang="en-CA" dirty="0"/>
          </a:p>
        </p:txBody>
      </p:sp>
    </p:spTree>
    <p:extLst>
      <p:ext uri="{BB962C8B-B14F-4D97-AF65-F5344CB8AC3E}">
        <p14:creationId xmlns:p14="http://schemas.microsoft.com/office/powerpoint/2010/main" val="54427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6250706"/>
          </a:xfrm>
        </p:spPr>
        <p:txBody>
          <a:bodyPr>
            <a:normAutofit fontScale="90000"/>
          </a:bodyPr>
          <a:lstStyle/>
          <a:p>
            <a:pPr algn="l"/>
            <a:r>
              <a:rPr lang="en-CA" sz="4900" dirty="0" smtClean="0"/>
              <a:t>While the university fundraisers pursue parochial interests, open content advocates create resource networks…</a:t>
            </a:r>
            <a:endParaRPr lang="en-CA" dirty="0"/>
          </a:p>
        </p:txBody>
      </p:sp>
      <p:sp>
        <p:nvSpPr>
          <p:cNvPr id="3" name="Content Placeholder 2"/>
          <p:cNvSpPr>
            <a:spLocks noGrp="1"/>
          </p:cNvSpPr>
          <p:nvPr>
            <p:ph idx="1"/>
          </p:nvPr>
        </p:nvSpPr>
        <p:spPr>
          <a:xfrm>
            <a:off x="4572000" y="491072"/>
            <a:ext cx="4114800" cy="2908919"/>
          </a:xfrm>
        </p:spPr>
        <p:txBody>
          <a:bodyPr>
            <a:normAutofit lnSpcReduction="10000"/>
          </a:bodyPr>
          <a:lstStyle/>
          <a:p>
            <a:pPr marL="0" indent="0">
              <a:buNone/>
            </a:pPr>
            <a:r>
              <a:rPr lang="en-CA" dirty="0" err="1" smtClean="0"/>
              <a:t>Eg</a:t>
            </a:r>
            <a:r>
              <a:rPr lang="en-CA" dirty="0" smtClean="0"/>
              <a:t>. </a:t>
            </a:r>
            <a:r>
              <a:rPr lang="en-CA" dirty="0"/>
              <a:t>Confederation of Open Access Repositories (COAR) has undertaken an initiative to align open access repositories. </a:t>
            </a:r>
          </a:p>
        </p:txBody>
      </p:sp>
      <p:sp>
        <p:nvSpPr>
          <p:cNvPr id="4" name="Rectangle 3"/>
          <p:cNvSpPr/>
          <p:nvPr/>
        </p:nvSpPr>
        <p:spPr>
          <a:xfrm>
            <a:off x="4572000" y="5445224"/>
            <a:ext cx="4572000" cy="923330"/>
          </a:xfrm>
          <a:prstGeom prst="rect">
            <a:avLst/>
          </a:prstGeom>
        </p:spPr>
        <p:txBody>
          <a:bodyPr>
            <a:spAutoFit/>
          </a:bodyPr>
          <a:lstStyle/>
          <a:p>
            <a:r>
              <a:rPr lang="en-CA" dirty="0">
                <a:hlinkClick r:id="rId3"/>
              </a:rPr>
              <a:t>https://</a:t>
            </a:r>
            <a:r>
              <a:rPr lang="en-CA" dirty="0" smtClean="0">
                <a:hlinkClick r:id="rId3"/>
              </a:rPr>
              <a:t>www.coar-repositories.org/files/Aligning-Repository-Networks-Meeting-Report.pdf</a:t>
            </a:r>
            <a:r>
              <a:rPr lang="en-CA" dirty="0" smtClean="0"/>
              <a:t> </a:t>
            </a:r>
            <a:endParaRPr lang="en-CA" dirty="0"/>
          </a:p>
        </p:txBody>
      </p:sp>
      <p:pic>
        <p:nvPicPr>
          <p:cNvPr id="5" name="Picture 4"/>
          <p:cNvPicPr>
            <a:picLocks noChangeAspect="1"/>
          </p:cNvPicPr>
          <p:nvPr/>
        </p:nvPicPr>
        <p:blipFill>
          <a:blip r:embed="rId4"/>
          <a:stretch>
            <a:fillRect/>
          </a:stretch>
        </p:blipFill>
        <p:spPr>
          <a:xfrm>
            <a:off x="4572000" y="3265808"/>
            <a:ext cx="4369791" cy="1989174"/>
          </a:xfrm>
          <a:prstGeom prst="rect">
            <a:avLst/>
          </a:prstGeom>
        </p:spPr>
      </p:pic>
    </p:spTree>
    <p:extLst>
      <p:ext uri="{BB962C8B-B14F-4D97-AF65-F5344CB8AC3E}">
        <p14:creationId xmlns:p14="http://schemas.microsoft.com/office/powerpoint/2010/main" val="1077721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46848" cy="2434282"/>
          </a:xfrm>
        </p:spPr>
        <p:txBody>
          <a:bodyPr>
            <a:noAutofit/>
          </a:bodyPr>
          <a:lstStyle/>
          <a:p>
            <a:pPr algn="l"/>
            <a:r>
              <a:rPr lang="en-CA" dirty="0" smtClean="0"/>
              <a:t>Open access makes a massive economic difference</a:t>
            </a:r>
            <a:endParaRPr lang="en-CA" dirty="0"/>
          </a:p>
        </p:txBody>
      </p:sp>
      <p:sp>
        <p:nvSpPr>
          <p:cNvPr id="3" name="Content Placeholder 2"/>
          <p:cNvSpPr>
            <a:spLocks noGrp="1"/>
          </p:cNvSpPr>
          <p:nvPr>
            <p:ph idx="1"/>
          </p:nvPr>
        </p:nvSpPr>
        <p:spPr>
          <a:xfrm>
            <a:off x="6112451" y="2725772"/>
            <a:ext cx="2736304" cy="2880320"/>
          </a:xfrm>
        </p:spPr>
        <p:txBody>
          <a:bodyPr>
            <a:normAutofit fontScale="92500"/>
          </a:bodyPr>
          <a:lstStyle/>
          <a:p>
            <a:pPr marL="0" indent="0">
              <a:buNone/>
            </a:pPr>
            <a:r>
              <a:rPr lang="en-CA" dirty="0" smtClean="0"/>
              <a:t>Ross Dawson: The potential </a:t>
            </a:r>
            <a:r>
              <a:rPr lang="en-CA" dirty="0"/>
              <a:t>value from open data to the G20 nations is $2.6 trillion annually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2" y="3068960"/>
            <a:ext cx="518434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3819" y="6453336"/>
            <a:ext cx="8424936" cy="307788"/>
          </a:xfrm>
          <a:prstGeom prst="rect">
            <a:avLst/>
          </a:prstGeom>
        </p:spPr>
        <p:txBody>
          <a:bodyPr wrap="square">
            <a:spAutoFit/>
          </a:bodyPr>
          <a:lstStyle/>
          <a:p>
            <a:r>
              <a:rPr lang="en-CA" sz="1400" dirty="0">
                <a:hlinkClick r:id="rId4"/>
              </a:rPr>
              <a:t>http://rossdawsonblog.com/weblog/archives/2014/06/impact-open-data-government-economic-growth.html</a:t>
            </a:r>
            <a:endParaRPr lang="en-CA" sz="1400" dirty="0"/>
          </a:p>
        </p:txBody>
      </p:sp>
    </p:spTree>
    <p:extLst>
      <p:ext uri="{BB962C8B-B14F-4D97-AF65-F5344CB8AC3E}">
        <p14:creationId xmlns:p14="http://schemas.microsoft.com/office/powerpoint/2010/main" val="966378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5338936" cy="4594523"/>
          </a:xfrm>
        </p:spPr>
        <p:txBody>
          <a:bodyPr>
            <a:normAutofit/>
          </a:bodyPr>
          <a:lstStyle/>
          <a:p>
            <a:pPr algn="l"/>
            <a:r>
              <a:rPr lang="en-CA" dirty="0" smtClean="0"/>
              <a:t>Creative Commons: the license is a patch, not a fix – we should be working to a world where the </a:t>
            </a:r>
            <a:r>
              <a:rPr lang="en-CA" i="1" dirty="0" smtClean="0"/>
              <a:t>default</a:t>
            </a:r>
            <a:r>
              <a:rPr lang="en-CA" dirty="0" smtClean="0"/>
              <a:t> is open</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3" y="4077072"/>
            <a:ext cx="503514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73575" y="6309320"/>
            <a:ext cx="3113225" cy="369332"/>
          </a:xfrm>
          <a:prstGeom prst="rect">
            <a:avLst/>
          </a:prstGeom>
        </p:spPr>
        <p:txBody>
          <a:bodyPr wrap="none">
            <a:spAutoFit/>
          </a:bodyPr>
          <a:lstStyle/>
          <a:p>
            <a:r>
              <a:rPr lang="en-CA" dirty="0">
                <a:hlinkClick r:id="rId4"/>
              </a:rPr>
              <a:t>http://teamopen.cc/thefuture/</a:t>
            </a:r>
            <a:endParaRPr lang="en-CA" dirty="0"/>
          </a:p>
        </p:txBody>
      </p:sp>
    </p:spTree>
    <p:extLst>
      <p:ext uri="{BB962C8B-B14F-4D97-AF65-F5344CB8AC3E}">
        <p14:creationId xmlns:p14="http://schemas.microsoft.com/office/powerpoint/2010/main" val="4231939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a:bodyPr>
          <a:lstStyle/>
          <a:p>
            <a:pPr algn="l"/>
            <a:r>
              <a:rPr lang="en-CA" dirty="0" smtClean="0"/>
              <a:t>And </a:t>
            </a:r>
            <a:r>
              <a:rPr lang="en-CA" i="1" dirty="0" smtClean="0"/>
              <a:t>outside</a:t>
            </a:r>
            <a:r>
              <a:rPr lang="en-CA" dirty="0" smtClean="0"/>
              <a:t> formal academia, a world of free and open resources has been unfolding…</a:t>
            </a:r>
            <a:endParaRPr lang="en-CA" dirty="0"/>
          </a:p>
        </p:txBody>
      </p:sp>
      <p:sp>
        <p:nvSpPr>
          <p:cNvPr id="3" name="Content Placeholder 2"/>
          <p:cNvSpPr>
            <a:spLocks noGrp="1"/>
          </p:cNvSpPr>
          <p:nvPr>
            <p:ph idx="1"/>
          </p:nvPr>
        </p:nvSpPr>
        <p:spPr>
          <a:xfrm>
            <a:off x="5456514" y="1772816"/>
            <a:ext cx="3250704" cy="2160240"/>
          </a:xfrm>
        </p:spPr>
        <p:txBody>
          <a:bodyPr/>
          <a:lstStyle/>
          <a:p>
            <a:pPr marL="0" indent="0">
              <a:buNone/>
            </a:pPr>
            <a:r>
              <a:rPr lang="en-CA" dirty="0" smtClean="0"/>
              <a:t>Things like </a:t>
            </a:r>
            <a:r>
              <a:rPr lang="en-CA" i="1" dirty="0" smtClean="0"/>
              <a:t>Ergo, </a:t>
            </a:r>
            <a:r>
              <a:rPr lang="en-CA" dirty="0" smtClean="0"/>
              <a:t>a free and open journal of philosophy</a:t>
            </a:r>
            <a:endParaRPr lang="en-CA" dirty="0"/>
          </a:p>
        </p:txBody>
      </p:sp>
      <p:pic>
        <p:nvPicPr>
          <p:cNvPr id="14338" name="Picture 2" descr="A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517289"/>
            <a:ext cx="2159868" cy="40179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56514" y="3806408"/>
            <a:ext cx="3257238" cy="369332"/>
          </a:xfrm>
          <a:prstGeom prst="rect">
            <a:avLst/>
          </a:prstGeom>
        </p:spPr>
        <p:txBody>
          <a:bodyPr wrap="none">
            <a:spAutoFit/>
          </a:bodyPr>
          <a:lstStyle/>
          <a:p>
            <a:r>
              <a:rPr lang="en-CA" dirty="0">
                <a:hlinkClick r:id="rId4"/>
              </a:rPr>
              <a:t>http://www.ergophiljournal.org/</a:t>
            </a:r>
            <a:endParaRPr lang="en-CA" dirty="0"/>
          </a:p>
        </p:txBody>
      </p:sp>
      <p:sp>
        <p:nvSpPr>
          <p:cNvPr id="5" name="Rectangle 4"/>
          <p:cNvSpPr/>
          <p:nvPr/>
        </p:nvSpPr>
        <p:spPr>
          <a:xfrm>
            <a:off x="5456514" y="5592936"/>
            <a:ext cx="3507974" cy="923330"/>
          </a:xfrm>
          <a:prstGeom prst="rect">
            <a:avLst/>
          </a:prstGeom>
        </p:spPr>
        <p:txBody>
          <a:bodyPr wrap="square">
            <a:spAutoFit/>
          </a:bodyPr>
          <a:lstStyle/>
          <a:p>
            <a:r>
              <a:rPr lang="en-CA" dirty="0" smtClean="0"/>
              <a:t>Image: </a:t>
            </a:r>
            <a:r>
              <a:rPr lang="en-CA" dirty="0" smtClean="0">
                <a:hlinkClick r:id="rId5"/>
              </a:rPr>
              <a:t>http</a:t>
            </a:r>
            <a:r>
              <a:rPr lang="en-CA" dirty="0">
                <a:hlinkClick r:id="rId5"/>
              </a:rPr>
              <a:t>://</a:t>
            </a:r>
            <a:r>
              <a:rPr lang="en-CA" dirty="0" smtClean="0">
                <a:hlinkClick r:id="rId5"/>
              </a:rPr>
              <a:t>www.aestheticsforbirds.com/2014_05_01_archive.html</a:t>
            </a:r>
            <a:r>
              <a:rPr lang="en-CA" dirty="0" smtClean="0"/>
              <a:t> </a:t>
            </a:r>
            <a:endParaRPr lang="en-CA" dirty="0"/>
          </a:p>
        </p:txBody>
      </p:sp>
    </p:spTree>
    <p:extLst>
      <p:ext uri="{BB962C8B-B14F-4D97-AF65-F5344CB8AC3E}">
        <p14:creationId xmlns:p14="http://schemas.microsoft.com/office/powerpoint/2010/main" val="2976173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3826768" cy="4565104"/>
          </a:xfrm>
        </p:spPr>
        <p:txBody>
          <a:bodyPr/>
          <a:lstStyle/>
          <a:p>
            <a:r>
              <a:rPr lang="en-CA" dirty="0" smtClean="0"/>
              <a:t>Things like ‘Mini-Lectures using learning Objects’ by </a:t>
            </a:r>
            <a:r>
              <a:rPr lang="en-CA" dirty="0"/>
              <a:t>Susan Smith-Nash</a:t>
            </a:r>
          </a:p>
          <a:p>
            <a:endParaRPr lang="en-CA" dirty="0" smtClean="0"/>
          </a:p>
          <a:p>
            <a:r>
              <a:rPr lang="en-CA" dirty="0" smtClean="0"/>
              <a:t>“I like this for is simplicity”: Janet Clarey</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3" y="764704"/>
            <a:ext cx="4168928" cy="343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1638" y="5842138"/>
            <a:ext cx="9198768" cy="646331"/>
          </a:xfrm>
          <a:prstGeom prst="rect">
            <a:avLst/>
          </a:prstGeom>
        </p:spPr>
        <p:txBody>
          <a:bodyPr wrap="square">
            <a:spAutoFit/>
          </a:bodyPr>
          <a:lstStyle/>
          <a:p>
            <a:r>
              <a:rPr lang="en-CA" dirty="0">
                <a:hlinkClick r:id="rId4"/>
              </a:rPr>
              <a:t>http://</a:t>
            </a:r>
            <a:r>
              <a:rPr lang="en-CA" dirty="0" smtClean="0">
                <a:hlinkClick r:id="rId4"/>
              </a:rPr>
              <a:t>elearnqueen.blogspot.ca/2014/05/mini-lectures-using-learning-objects.html</a:t>
            </a:r>
            <a:r>
              <a:rPr lang="en-CA" dirty="0" smtClean="0"/>
              <a:t> </a:t>
            </a:r>
          </a:p>
          <a:p>
            <a:r>
              <a:rPr lang="en-CA" dirty="0">
                <a:hlinkClick r:id="rId5"/>
              </a:rPr>
              <a:t>https://twitter.com/jclarey/status/464781795322781696</a:t>
            </a:r>
            <a:endParaRPr lang="en-CA" dirty="0"/>
          </a:p>
        </p:txBody>
      </p:sp>
    </p:spTree>
    <p:extLst>
      <p:ext uri="{BB962C8B-B14F-4D97-AF65-F5344CB8AC3E}">
        <p14:creationId xmlns:p14="http://schemas.microsoft.com/office/powerpoint/2010/main" val="2695469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3610744" cy="5544616"/>
          </a:xfrm>
        </p:spPr>
        <p:txBody>
          <a:bodyPr>
            <a:normAutofit/>
          </a:bodyPr>
          <a:lstStyle/>
          <a:p>
            <a:r>
              <a:rPr lang="en-CA" dirty="0" smtClean="0"/>
              <a:t>Things like “a new talk, sketched daily” by </a:t>
            </a:r>
            <a:r>
              <a:rPr lang="en-CA" dirty="0"/>
              <a:t>Kate </a:t>
            </a:r>
            <a:r>
              <a:rPr lang="en-CA" dirty="0" err="1"/>
              <a:t>Torgovnick</a:t>
            </a:r>
            <a:r>
              <a:rPr lang="en-CA" dirty="0"/>
              <a:t> </a:t>
            </a:r>
            <a:r>
              <a:rPr lang="en-CA" dirty="0" smtClean="0"/>
              <a:t>May</a:t>
            </a:r>
          </a:p>
          <a:p>
            <a:r>
              <a:rPr lang="en-CA" dirty="0" smtClean="0"/>
              <a:t>(and even TED, though I once commented that TED is the ‘</a:t>
            </a:r>
            <a:r>
              <a:rPr lang="en-CA" dirty="0" err="1" smtClean="0"/>
              <a:t>Upworthy</a:t>
            </a:r>
            <a:r>
              <a:rPr lang="en-CA" dirty="0" smtClean="0"/>
              <a:t> of academia’) </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9016" y="3068960"/>
            <a:ext cx="5184789" cy="332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12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944" y="285146"/>
            <a:ext cx="4618856" cy="4781128"/>
          </a:xfrm>
        </p:spPr>
        <p:txBody>
          <a:bodyPr/>
          <a:lstStyle/>
          <a:p>
            <a:r>
              <a:rPr lang="en-CA" dirty="0" smtClean="0"/>
              <a:t>Things like the “Open Textbooks Toolkit” from BC Campus</a:t>
            </a:r>
          </a:p>
          <a:p>
            <a:r>
              <a:rPr lang="en-CA" dirty="0" smtClean="0"/>
              <a:t>“Your </a:t>
            </a:r>
            <a:r>
              <a:rPr lang="en-CA" dirty="0"/>
              <a:t>starting point on how to change education with just one </a:t>
            </a:r>
            <a:r>
              <a:rPr lang="en-CA" dirty="0" smtClean="0"/>
              <a:t>textbook.”</a:t>
            </a:r>
            <a:endParaRPr lang="en-CA" dirty="0"/>
          </a:p>
        </p:txBody>
      </p:sp>
      <p:pic>
        <p:nvPicPr>
          <p:cNvPr id="4" name="Picture 3"/>
          <p:cNvPicPr>
            <a:picLocks noChangeAspect="1"/>
          </p:cNvPicPr>
          <p:nvPr/>
        </p:nvPicPr>
        <p:blipFill>
          <a:blip r:embed="rId3"/>
          <a:stretch>
            <a:fillRect/>
          </a:stretch>
        </p:blipFill>
        <p:spPr>
          <a:xfrm>
            <a:off x="899592" y="3933056"/>
            <a:ext cx="4848225" cy="2562225"/>
          </a:xfrm>
          <a:prstGeom prst="rect">
            <a:avLst/>
          </a:prstGeom>
        </p:spPr>
      </p:pic>
      <p:sp>
        <p:nvSpPr>
          <p:cNvPr id="5" name="Rectangle 4"/>
          <p:cNvSpPr/>
          <p:nvPr/>
        </p:nvSpPr>
        <p:spPr>
          <a:xfrm>
            <a:off x="5968752" y="3933056"/>
            <a:ext cx="2718048" cy="646331"/>
          </a:xfrm>
          <a:prstGeom prst="rect">
            <a:avLst/>
          </a:prstGeom>
        </p:spPr>
        <p:txBody>
          <a:bodyPr wrap="square">
            <a:spAutoFit/>
          </a:bodyPr>
          <a:lstStyle/>
          <a:p>
            <a:r>
              <a:rPr lang="en-CA" dirty="0">
                <a:hlinkClick r:id="rId4"/>
              </a:rPr>
              <a:t>http://open.bccampus.ca/open-textbooks-toolkit/</a:t>
            </a:r>
            <a:endParaRPr lang="en-CA" dirty="0"/>
          </a:p>
        </p:txBody>
      </p:sp>
    </p:spTree>
    <p:extLst>
      <p:ext uri="{BB962C8B-B14F-4D97-AF65-F5344CB8AC3E}">
        <p14:creationId xmlns:p14="http://schemas.microsoft.com/office/powerpoint/2010/main" val="3152911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274638"/>
            <a:ext cx="4402832" cy="2146250"/>
          </a:xfrm>
        </p:spPr>
        <p:txBody>
          <a:bodyPr>
            <a:normAutofit/>
          </a:bodyPr>
          <a:lstStyle/>
          <a:p>
            <a:pPr algn="r"/>
            <a:r>
              <a:rPr lang="en-CA" dirty="0" smtClean="0"/>
              <a:t>We have to find innovative ways of teaching…</a:t>
            </a:r>
            <a:endParaRPr lang="en-CA" dirty="0"/>
          </a:p>
        </p:txBody>
      </p:sp>
      <p:sp>
        <p:nvSpPr>
          <p:cNvPr id="3" name="Content Placeholder 2"/>
          <p:cNvSpPr>
            <a:spLocks noGrp="1"/>
          </p:cNvSpPr>
          <p:nvPr>
            <p:ph idx="1"/>
          </p:nvPr>
        </p:nvSpPr>
        <p:spPr>
          <a:xfrm>
            <a:off x="4302729" y="2468331"/>
            <a:ext cx="4402832" cy="2592288"/>
          </a:xfrm>
        </p:spPr>
        <p:txBody>
          <a:bodyPr/>
          <a:lstStyle/>
          <a:p>
            <a:pPr marL="0" indent="0">
              <a:buNone/>
            </a:pPr>
            <a:r>
              <a:rPr lang="en-CA" dirty="0" smtClean="0"/>
              <a:t>… says </a:t>
            </a:r>
            <a:r>
              <a:rPr lang="en-CA" dirty="0" err="1" smtClean="0"/>
              <a:t>Laurillard</a:t>
            </a:r>
            <a:r>
              <a:rPr lang="en-CA" dirty="0" smtClean="0"/>
              <a:t>. But more importantly, I say, we have to find more innovative ways of </a:t>
            </a:r>
            <a:r>
              <a:rPr lang="en-CA" i="1" dirty="0" smtClean="0"/>
              <a:t>learning</a:t>
            </a:r>
            <a:endParaRPr lang="en-CA" dirty="0"/>
          </a:p>
        </p:txBody>
      </p:sp>
      <p:sp>
        <p:nvSpPr>
          <p:cNvPr id="4" name="TextBox 3"/>
          <p:cNvSpPr txBox="1"/>
          <p:nvPr/>
        </p:nvSpPr>
        <p:spPr>
          <a:xfrm>
            <a:off x="484279" y="5111856"/>
            <a:ext cx="8640960" cy="954107"/>
          </a:xfrm>
          <a:prstGeom prst="rect">
            <a:avLst/>
          </a:prstGeom>
          <a:noFill/>
        </p:spPr>
        <p:txBody>
          <a:bodyPr wrap="square" rtlCol="0">
            <a:spAutoFit/>
          </a:bodyPr>
          <a:lstStyle/>
          <a:p>
            <a:r>
              <a:rPr lang="en-CA" sz="2800" dirty="0" smtClean="0"/>
              <a:t>Because the problem isn’t design; the problem is cost and access. Design is only one way of looking at the problem.</a:t>
            </a:r>
            <a:endParaRPr lang="en-CA" sz="2800" dirty="0"/>
          </a:p>
        </p:txBody>
      </p:sp>
      <p:pic>
        <p:nvPicPr>
          <p:cNvPr id="3074" name="Picture 2" descr="Access to Learning Desk sta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3456384" cy="44059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3592" y="6295205"/>
            <a:ext cx="9001000" cy="369332"/>
          </a:xfrm>
          <a:prstGeom prst="rect">
            <a:avLst/>
          </a:prstGeom>
        </p:spPr>
        <p:txBody>
          <a:bodyPr wrap="square">
            <a:spAutoFit/>
          </a:bodyPr>
          <a:lstStyle/>
          <a:p>
            <a:r>
              <a:rPr lang="en-CA" dirty="0" smtClean="0"/>
              <a:t>Image: </a:t>
            </a:r>
            <a:r>
              <a:rPr lang="en-CA" dirty="0" smtClean="0">
                <a:hlinkClick r:id="rId3"/>
              </a:rPr>
              <a:t>https</a:t>
            </a:r>
            <a:r>
              <a:rPr lang="en-CA" dirty="0">
                <a:hlinkClick r:id="rId3"/>
              </a:rPr>
              <a:t>://</a:t>
            </a:r>
            <a:r>
              <a:rPr lang="en-CA" dirty="0" smtClean="0">
                <a:hlinkClick r:id="rId3"/>
              </a:rPr>
              <a:t>www.uwstout.edu/lib/services/access.cfm</a:t>
            </a:r>
            <a:r>
              <a:rPr lang="en-CA" dirty="0" smtClean="0"/>
              <a:t> </a:t>
            </a:r>
            <a:endParaRPr lang="en-CA" dirty="0"/>
          </a:p>
        </p:txBody>
      </p:sp>
    </p:spTree>
    <p:extLst>
      <p:ext uri="{BB962C8B-B14F-4D97-AF65-F5344CB8AC3E}">
        <p14:creationId xmlns:p14="http://schemas.microsoft.com/office/powerpoint/2010/main" val="827368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3010346"/>
          </a:xfrm>
        </p:spPr>
        <p:txBody>
          <a:bodyPr>
            <a:noAutofit/>
          </a:bodyPr>
          <a:lstStyle/>
          <a:p>
            <a:pPr algn="l"/>
            <a:r>
              <a:rPr lang="en-CA" dirty="0" smtClean="0"/>
              <a:t>We are seeing what Martin Weller has called ‘the open virus’…</a:t>
            </a:r>
            <a:endParaRPr lang="en-CA" dirty="0"/>
          </a:p>
        </p:txBody>
      </p:sp>
      <p:sp>
        <p:nvSpPr>
          <p:cNvPr id="3" name="Content Placeholder 2"/>
          <p:cNvSpPr>
            <a:spLocks noGrp="1"/>
          </p:cNvSpPr>
          <p:nvPr>
            <p:ph idx="1"/>
          </p:nvPr>
        </p:nvSpPr>
        <p:spPr>
          <a:xfrm>
            <a:off x="487732" y="3573016"/>
            <a:ext cx="8229600" cy="2692896"/>
          </a:xfrm>
        </p:spPr>
        <p:txBody>
          <a:bodyPr/>
          <a:lstStyle/>
          <a:p>
            <a:pPr marL="0" indent="0">
              <a:buNone/>
            </a:pPr>
            <a:r>
              <a:rPr lang="en-CA" dirty="0"/>
              <a:t>"It is no coincidence that many of the MOOC pioneers had also been early adopters of open access, active bloggers, and advocates of open licenses. Creating open courses seemed the next logical </a:t>
            </a:r>
            <a:r>
              <a:rPr lang="en-CA" dirty="0" smtClean="0"/>
              <a:t>step…”</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23451"/>
            <a:ext cx="3309392" cy="186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87732" y="6231908"/>
            <a:ext cx="8046640" cy="369332"/>
          </a:xfrm>
          <a:prstGeom prst="rect">
            <a:avLst/>
          </a:prstGeom>
        </p:spPr>
        <p:txBody>
          <a:bodyPr wrap="square">
            <a:spAutoFit/>
          </a:bodyPr>
          <a:lstStyle/>
          <a:p>
            <a:r>
              <a:rPr lang="en-CA" dirty="0">
                <a:hlinkClick r:id="rId4"/>
              </a:rPr>
              <a:t>http://nogoodreason.typepad.co.uk/no_good_reason/2014/05/the-open-virus.html</a:t>
            </a:r>
            <a:endParaRPr lang="en-CA" dirty="0"/>
          </a:p>
        </p:txBody>
      </p:sp>
    </p:spTree>
    <p:extLst>
      <p:ext uri="{BB962C8B-B14F-4D97-AF65-F5344CB8AC3E}">
        <p14:creationId xmlns:p14="http://schemas.microsoft.com/office/powerpoint/2010/main" val="4041113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63072" cy="3514402"/>
          </a:xfrm>
        </p:spPr>
        <p:txBody>
          <a:bodyPr>
            <a:noAutofit/>
          </a:bodyPr>
          <a:lstStyle/>
          <a:p>
            <a:pPr algn="l"/>
            <a:r>
              <a:rPr lang="en-CA" dirty="0" smtClean="0"/>
              <a:t>Do we dare imagine a world of open resources beyond ‘courseware’?</a:t>
            </a:r>
            <a:br>
              <a:rPr lang="en-CA" dirty="0" smtClean="0"/>
            </a:br>
            <a:r>
              <a:rPr lang="en-CA" dirty="0" smtClean="0"/>
              <a:t>Beyond the traditional university model?</a:t>
            </a:r>
            <a:endParaRPr lang="en-CA" dirty="0"/>
          </a:p>
        </p:txBody>
      </p:sp>
      <p:sp>
        <p:nvSpPr>
          <p:cNvPr id="3" name="Content Placeholder 2"/>
          <p:cNvSpPr>
            <a:spLocks noGrp="1"/>
          </p:cNvSpPr>
          <p:nvPr>
            <p:ph idx="1"/>
          </p:nvPr>
        </p:nvSpPr>
        <p:spPr>
          <a:xfrm>
            <a:off x="457200" y="3800133"/>
            <a:ext cx="4289648" cy="2585818"/>
          </a:xfrm>
        </p:spPr>
        <p:txBody>
          <a:bodyPr>
            <a:normAutofit/>
          </a:bodyPr>
          <a:lstStyle/>
          <a:p>
            <a:pPr marL="0" indent="0">
              <a:buNone/>
            </a:pPr>
            <a:r>
              <a:rPr lang="en-CA" dirty="0" smtClean="0"/>
              <a:t>Maybe. </a:t>
            </a:r>
            <a:r>
              <a:rPr lang="en-CA" dirty="0"/>
              <a:t>The </a:t>
            </a:r>
            <a:r>
              <a:rPr lang="en-CA" dirty="0" err="1"/>
              <a:t>OpenCourseWare</a:t>
            </a:r>
            <a:r>
              <a:rPr lang="en-CA" dirty="0"/>
              <a:t> Consortium has changed its name to The Open Education Consortium.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140968"/>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329391"/>
            <a:ext cx="3607911" cy="369332"/>
          </a:xfrm>
          <a:prstGeom prst="rect">
            <a:avLst/>
          </a:prstGeom>
        </p:spPr>
        <p:txBody>
          <a:bodyPr wrap="none">
            <a:spAutoFit/>
          </a:bodyPr>
          <a:lstStyle/>
          <a:p>
            <a:r>
              <a:rPr lang="en-CA" dirty="0">
                <a:hlinkClick r:id="rId4"/>
              </a:rPr>
              <a:t>http://www.openedconsortium.org/</a:t>
            </a:r>
            <a:endParaRPr lang="en-CA" dirty="0"/>
          </a:p>
        </p:txBody>
      </p:sp>
    </p:spTree>
    <p:extLst>
      <p:ext uri="{BB962C8B-B14F-4D97-AF65-F5344CB8AC3E}">
        <p14:creationId xmlns:p14="http://schemas.microsoft.com/office/powerpoint/2010/main" val="312895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90266"/>
          </a:xfrm>
        </p:spPr>
        <p:txBody>
          <a:bodyPr>
            <a:normAutofit/>
          </a:bodyPr>
          <a:lstStyle/>
          <a:p>
            <a:pPr algn="l"/>
            <a:r>
              <a:rPr lang="en-CA" dirty="0" smtClean="0"/>
              <a:t>And we are seeing a world-wide embrace of an alternative model of learning based in </a:t>
            </a:r>
            <a:r>
              <a:rPr lang="en-CA" i="1" dirty="0" smtClean="0"/>
              <a:t>open</a:t>
            </a:r>
            <a:r>
              <a:rPr lang="en-CA" dirty="0" smtClean="0"/>
              <a:t> content…</a:t>
            </a:r>
            <a:endParaRPr lang="en-CA" dirty="0"/>
          </a:p>
        </p:txBody>
      </p:sp>
      <p:sp>
        <p:nvSpPr>
          <p:cNvPr id="3" name="Content Placeholder 2"/>
          <p:cNvSpPr>
            <a:spLocks noGrp="1"/>
          </p:cNvSpPr>
          <p:nvPr>
            <p:ph idx="1"/>
          </p:nvPr>
        </p:nvSpPr>
        <p:spPr>
          <a:xfrm>
            <a:off x="457200" y="2708920"/>
            <a:ext cx="2962672" cy="3561259"/>
          </a:xfrm>
        </p:spPr>
        <p:txBody>
          <a:bodyPr/>
          <a:lstStyle/>
          <a:p>
            <a:pPr marL="0" indent="0">
              <a:buNone/>
            </a:pPr>
            <a:r>
              <a:rPr lang="en-CA" dirty="0" smtClean="0"/>
              <a:t>A Norway commission recommends </a:t>
            </a:r>
            <a:r>
              <a:rPr lang="en-CA" dirty="0"/>
              <a:t>a "national investment of up to €16-47 million annually</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564904"/>
            <a:ext cx="5364460" cy="2955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620078" y="5623848"/>
            <a:ext cx="4572000" cy="923330"/>
          </a:xfrm>
          <a:prstGeom prst="rect">
            <a:avLst/>
          </a:prstGeom>
        </p:spPr>
        <p:txBody>
          <a:bodyPr>
            <a:spAutoFit/>
          </a:bodyPr>
          <a:lstStyle/>
          <a:p>
            <a:r>
              <a:rPr lang="en-CA" dirty="0">
                <a:hlinkClick r:id="rId4"/>
              </a:rPr>
              <a:t>http://</a:t>
            </a:r>
            <a:r>
              <a:rPr lang="en-CA" dirty="0" smtClean="0">
                <a:hlinkClick r:id="rId4"/>
              </a:rPr>
              <a:t>acreelman.blogspot.ca/2014/06/norwegian-mooc-commission.html</a:t>
            </a:r>
            <a:endParaRPr lang="en-CA" dirty="0" smtClean="0"/>
          </a:p>
          <a:p>
            <a:r>
              <a:rPr lang="en-CA" dirty="0" smtClean="0"/>
              <a:t>The Report</a:t>
            </a:r>
            <a:r>
              <a:rPr lang="en-CA" dirty="0"/>
              <a:t>: </a:t>
            </a:r>
            <a:r>
              <a:rPr lang="en-CA" dirty="0">
                <a:hlinkClick r:id="rId5"/>
              </a:rPr>
              <a:t>http://</a:t>
            </a:r>
            <a:r>
              <a:rPr lang="en-CA" dirty="0" smtClean="0">
                <a:hlinkClick r:id="rId5"/>
              </a:rPr>
              <a:t>ow.ly/ySYSW</a:t>
            </a:r>
            <a:r>
              <a:rPr lang="en-CA" dirty="0" smtClean="0"/>
              <a:t> </a:t>
            </a:r>
            <a:endParaRPr lang="en-CA" dirty="0"/>
          </a:p>
        </p:txBody>
      </p:sp>
    </p:spTree>
    <p:extLst>
      <p:ext uri="{BB962C8B-B14F-4D97-AF65-F5344CB8AC3E}">
        <p14:creationId xmlns:p14="http://schemas.microsoft.com/office/powerpoint/2010/main" val="3385706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075240" cy="1786210"/>
          </a:xfrm>
        </p:spPr>
        <p:txBody>
          <a:bodyPr>
            <a:noAutofit/>
          </a:bodyPr>
          <a:lstStyle/>
          <a:p>
            <a:pPr algn="r"/>
            <a:r>
              <a:rPr lang="en-CA" dirty="0" smtClean="0"/>
              <a:t>But there’s nothing that can’t be corrupted…</a:t>
            </a:r>
            <a:endParaRPr lang="en-CA" dirty="0"/>
          </a:p>
        </p:txBody>
      </p:sp>
      <p:sp>
        <p:nvSpPr>
          <p:cNvPr id="3" name="Content Placeholder 2"/>
          <p:cNvSpPr>
            <a:spLocks noGrp="1"/>
          </p:cNvSpPr>
          <p:nvPr>
            <p:ph idx="1"/>
          </p:nvPr>
        </p:nvSpPr>
        <p:spPr>
          <a:xfrm>
            <a:off x="4427896" y="2056272"/>
            <a:ext cx="4716104" cy="4093915"/>
          </a:xfrm>
        </p:spPr>
        <p:txBody>
          <a:bodyPr/>
          <a:lstStyle/>
          <a:p>
            <a:pPr marL="0" indent="0">
              <a:buNone/>
            </a:pPr>
            <a:r>
              <a:rPr lang="en-CA" dirty="0" smtClean="0"/>
              <a:t>For example: </a:t>
            </a:r>
            <a:r>
              <a:rPr lang="en-CA" dirty="0"/>
              <a:t>a company that professionally produces five-minute 'educational videos' with the intent of making them go </a:t>
            </a:r>
            <a:r>
              <a:rPr lang="en-CA" dirty="0" smtClean="0"/>
              <a:t>viral (and no, it’s not TED; their videos are longer)</a:t>
            </a:r>
            <a:endParaRPr lang="en-CA" dirty="0"/>
          </a:p>
        </p:txBody>
      </p:sp>
      <p:sp>
        <p:nvSpPr>
          <p:cNvPr id="4" name="Rectangle 3"/>
          <p:cNvSpPr/>
          <p:nvPr/>
        </p:nvSpPr>
        <p:spPr>
          <a:xfrm>
            <a:off x="623976" y="6021288"/>
            <a:ext cx="7980471" cy="646331"/>
          </a:xfrm>
          <a:prstGeom prst="rect">
            <a:avLst/>
          </a:prstGeom>
        </p:spPr>
        <p:txBody>
          <a:bodyPr wrap="square">
            <a:spAutoFit/>
          </a:bodyPr>
          <a:lstStyle/>
          <a:p>
            <a:r>
              <a:rPr lang="en-CA" dirty="0">
                <a:hlinkClick r:id="rId3"/>
              </a:rPr>
              <a:t>http://</a:t>
            </a:r>
            <a:r>
              <a:rPr lang="en-CA" dirty="0" smtClean="0">
                <a:hlinkClick r:id="rId3"/>
              </a:rPr>
              <a:t>chronicle.com/blogs/wiredcampus/online-upstarts-goal-mooc-lectures-that-go-viral/53539</a:t>
            </a:r>
            <a:r>
              <a:rPr lang="en-CA" dirty="0"/>
              <a:t>  Image: </a:t>
            </a:r>
            <a:r>
              <a:rPr lang="en-CA" dirty="0">
                <a:hlinkClick r:id="rId4"/>
              </a:rPr>
              <a:t>http://</a:t>
            </a:r>
            <a:r>
              <a:rPr lang="en-CA" dirty="0" smtClean="0">
                <a:hlinkClick r:id="rId4"/>
              </a:rPr>
              <a:t>mruniversity.com/courses/everyday-economics</a:t>
            </a:r>
            <a:r>
              <a:rPr lang="en-CA" dirty="0" smtClean="0"/>
              <a:t> </a:t>
            </a:r>
            <a:endParaRPr lang="en-CA" dirty="0"/>
          </a:p>
        </p:txBody>
      </p:sp>
      <p:pic>
        <p:nvPicPr>
          <p:cNvPr id="5" name="Picture 4"/>
          <p:cNvPicPr>
            <a:picLocks noChangeAspect="1"/>
          </p:cNvPicPr>
          <p:nvPr/>
        </p:nvPicPr>
        <p:blipFill>
          <a:blip r:embed="rId5"/>
          <a:stretch>
            <a:fillRect/>
          </a:stretch>
        </p:blipFill>
        <p:spPr>
          <a:xfrm>
            <a:off x="395536" y="2276872"/>
            <a:ext cx="4032360" cy="2305074"/>
          </a:xfrm>
          <a:prstGeom prst="rect">
            <a:avLst/>
          </a:prstGeom>
        </p:spPr>
      </p:pic>
    </p:spTree>
    <p:extLst>
      <p:ext uri="{BB962C8B-B14F-4D97-AF65-F5344CB8AC3E}">
        <p14:creationId xmlns:p14="http://schemas.microsoft.com/office/powerpoint/2010/main" val="605331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Autofit/>
          </a:bodyPr>
          <a:lstStyle/>
          <a:p>
            <a:pPr algn="r"/>
            <a:r>
              <a:rPr lang="en-CA" dirty="0" smtClean="0"/>
              <a:t>The free online lessons can be far from benign</a:t>
            </a:r>
            <a:endParaRPr lang="en-CA" dirty="0"/>
          </a:p>
        </p:txBody>
      </p:sp>
      <p:sp>
        <p:nvSpPr>
          <p:cNvPr id="3" name="Content Placeholder 2"/>
          <p:cNvSpPr>
            <a:spLocks noGrp="1"/>
          </p:cNvSpPr>
          <p:nvPr>
            <p:ph idx="1"/>
          </p:nvPr>
        </p:nvSpPr>
        <p:spPr>
          <a:xfrm>
            <a:off x="457200" y="1816224"/>
            <a:ext cx="2962672" cy="4205064"/>
          </a:xfrm>
        </p:spPr>
        <p:txBody>
          <a:bodyPr/>
          <a:lstStyle/>
          <a:p>
            <a:pPr marL="0" indent="0">
              <a:buNone/>
            </a:pPr>
            <a:r>
              <a:rPr lang="en-CA" dirty="0" smtClean="0"/>
              <a:t>This is from Disney, but </a:t>
            </a:r>
            <a:r>
              <a:rPr lang="en-CA" dirty="0"/>
              <a:t>the name 'Doc </a:t>
            </a:r>
            <a:r>
              <a:rPr lang="en-CA" dirty="0" err="1"/>
              <a:t>McStuffins</a:t>
            </a:r>
            <a:r>
              <a:rPr lang="en-CA" dirty="0"/>
              <a:t>' isn't </a:t>
            </a:r>
            <a:r>
              <a:rPr lang="en-CA" dirty="0" smtClean="0"/>
              <a:t>coincidentally </a:t>
            </a:r>
            <a:r>
              <a:rPr lang="en-CA" dirty="0"/>
              <a:t>the name of a certain fast food place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5" y="1916832"/>
            <a:ext cx="4971448" cy="331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7220" y="6021288"/>
            <a:ext cx="7470576" cy="646331"/>
          </a:xfrm>
          <a:prstGeom prst="rect">
            <a:avLst/>
          </a:prstGeom>
        </p:spPr>
        <p:txBody>
          <a:bodyPr wrap="square">
            <a:spAutoFit/>
          </a:bodyPr>
          <a:lstStyle/>
          <a:p>
            <a:r>
              <a:rPr lang="en-CA" dirty="0">
                <a:hlinkClick r:id="rId4"/>
              </a:rPr>
              <a:t>http://kidscreen.com/2014/04/24/why-disney-is-pushing-further-into-the-preschool-mobile-space/</a:t>
            </a:r>
            <a:endParaRPr lang="en-CA" dirty="0"/>
          </a:p>
        </p:txBody>
      </p:sp>
    </p:spTree>
    <p:extLst>
      <p:ext uri="{BB962C8B-B14F-4D97-AF65-F5344CB8AC3E}">
        <p14:creationId xmlns:p14="http://schemas.microsoft.com/office/powerpoint/2010/main" val="1500408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889" y="274638"/>
            <a:ext cx="4114800" cy="6178698"/>
          </a:xfrm>
        </p:spPr>
        <p:txBody>
          <a:bodyPr>
            <a:normAutofit/>
          </a:bodyPr>
          <a:lstStyle/>
          <a:p>
            <a:pPr algn="r"/>
            <a:r>
              <a:rPr lang="en-CA" dirty="0" smtClean="0"/>
              <a:t>Don’t think that traditional universities are immune from the temptation. Events have proven that they are not.</a:t>
            </a:r>
            <a:endParaRPr lang="en-CA" dirty="0"/>
          </a:p>
        </p:txBody>
      </p:sp>
      <p:sp>
        <p:nvSpPr>
          <p:cNvPr id="3" name="Content Placeholder 2"/>
          <p:cNvSpPr>
            <a:spLocks noGrp="1"/>
          </p:cNvSpPr>
          <p:nvPr>
            <p:ph idx="1"/>
          </p:nvPr>
        </p:nvSpPr>
        <p:spPr>
          <a:xfrm>
            <a:off x="323528" y="2060848"/>
            <a:ext cx="4392488" cy="4248472"/>
          </a:xfrm>
        </p:spPr>
        <p:txBody>
          <a:bodyPr>
            <a:normAutofit fontScale="92500"/>
          </a:bodyPr>
          <a:lstStyle/>
          <a:p>
            <a:pPr marL="0" indent="0">
              <a:buNone/>
            </a:pPr>
            <a:r>
              <a:rPr lang="en-CA" dirty="0" smtClean="0"/>
              <a:t>Roger </a:t>
            </a:r>
            <a:r>
              <a:rPr lang="en-CA" dirty="0" err="1" smtClean="0"/>
              <a:t>Schank</a:t>
            </a:r>
            <a:r>
              <a:rPr lang="en-CA" dirty="0" smtClean="0"/>
              <a:t>: “</a:t>
            </a:r>
            <a:r>
              <a:rPr lang="en-CA" dirty="0"/>
              <a:t>I am sure, that Stanford itself won’t give the stuff they produce to it’s own students. No one calls this racism (or classism), but it is education for poor people, just as Wal-Mart is focused on poor people. </a:t>
            </a:r>
            <a:r>
              <a:rPr lang="en-CA" dirty="0" smtClean="0"/>
              <a:t>“</a:t>
            </a:r>
            <a:endParaRPr lang="en-CA" dirty="0"/>
          </a:p>
        </p:txBody>
      </p:sp>
      <p:sp>
        <p:nvSpPr>
          <p:cNvPr id="4" name="Rectangle 3"/>
          <p:cNvSpPr/>
          <p:nvPr/>
        </p:nvSpPr>
        <p:spPr>
          <a:xfrm>
            <a:off x="323528" y="6268670"/>
            <a:ext cx="9342784" cy="369332"/>
          </a:xfrm>
          <a:prstGeom prst="rect">
            <a:avLst/>
          </a:prstGeom>
        </p:spPr>
        <p:txBody>
          <a:bodyPr wrap="square">
            <a:spAutoFit/>
          </a:bodyPr>
          <a:lstStyle/>
          <a:p>
            <a:r>
              <a:rPr lang="en-CA" dirty="0">
                <a:hlinkClick r:id="rId3"/>
              </a:rPr>
              <a:t>http://educationoutrage.blogspot.ca/2014/06/stanford-decides-to-be-wal-mart-doesnt.html</a:t>
            </a:r>
            <a:endParaRPr lang="en-CA" dirty="0"/>
          </a:p>
        </p:txBody>
      </p:sp>
    </p:spTree>
    <p:extLst>
      <p:ext uri="{BB962C8B-B14F-4D97-AF65-F5344CB8AC3E}">
        <p14:creationId xmlns:p14="http://schemas.microsoft.com/office/powerpoint/2010/main" val="3639618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25" y="329572"/>
            <a:ext cx="8229600" cy="1570186"/>
          </a:xfrm>
        </p:spPr>
        <p:txBody>
          <a:bodyPr>
            <a:noAutofit/>
          </a:bodyPr>
          <a:lstStyle/>
          <a:p>
            <a:pPr algn="l"/>
            <a:r>
              <a:rPr lang="en-CA" dirty="0" smtClean="0"/>
              <a:t>On the other hand, </a:t>
            </a:r>
            <a:r>
              <a:rPr lang="en-CA" dirty="0" err="1" smtClean="0"/>
              <a:t>Schank’s</a:t>
            </a:r>
            <a:r>
              <a:rPr lang="en-CA" dirty="0" smtClean="0"/>
              <a:t> solution is ridiculous…</a:t>
            </a:r>
            <a:endParaRPr lang="en-CA" dirty="0"/>
          </a:p>
        </p:txBody>
      </p:sp>
      <p:sp>
        <p:nvSpPr>
          <p:cNvPr id="3" name="Content Placeholder 2"/>
          <p:cNvSpPr>
            <a:spLocks noGrp="1"/>
          </p:cNvSpPr>
          <p:nvPr>
            <p:ph idx="1"/>
          </p:nvPr>
        </p:nvSpPr>
        <p:spPr>
          <a:xfrm>
            <a:off x="452325" y="1988840"/>
            <a:ext cx="7643192" cy="4128031"/>
          </a:xfrm>
        </p:spPr>
        <p:txBody>
          <a:bodyPr/>
          <a:lstStyle/>
          <a:p>
            <a:pPr marL="0" indent="0">
              <a:buNone/>
            </a:pPr>
            <a:r>
              <a:rPr lang="en-CA" dirty="0" smtClean="0"/>
              <a:t>$</a:t>
            </a:r>
            <a:r>
              <a:rPr lang="en-CA" dirty="0"/>
              <a:t>54.5K per year to attend </a:t>
            </a:r>
            <a:r>
              <a:rPr lang="en-CA" dirty="0" smtClean="0"/>
              <a:t>Stanford</a:t>
            </a:r>
          </a:p>
          <a:p>
            <a:pPr marL="0" indent="0">
              <a:buNone/>
            </a:pPr>
            <a:r>
              <a:rPr lang="en-CA" dirty="0"/>
              <a:t>x</a:t>
            </a:r>
            <a:r>
              <a:rPr lang="en-CA" dirty="0" smtClean="0"/>
              <a:t> World</a:t>
            </a:r>
            <a:r>
              <a:rPr lang="en-CA" dirty="0"/>
              <a:t> population </a:t>
            </a:r>
            <a:r>
              <a:rPr lang="en-CA" dirty="0" smtClean="0"/>
              <a:t>ages </a:t>
            </a:r>
            <a:r>
              <a:rPr lang="en-CA" dirty="0"/>
              <a:t>20-24 </a:t>
            </a:r>
            <a:r>
              <a:rPr lang="en-CA" dirty="0" smtClean="0"/>
              <a:t>of </a:t>
            </a:r>
            <a:r>
              <a:rPr lang="en-CA" dirty="0"/>
              <a:t>596.3M </a:t>
            </a:r>
            <a:endParaRPr lang="en-CA" dirty="0" smtClean="0"/>
          </a:p>
          <a:p>
            <a:pPr marL="0" indent="0">
              <a:buNone/>
            </a:pPr>
            <a:r>
              <a:rPr lang="en-CA" dirty="0" smtClean="0"/>
              <a:t>= a </a:t>
            </a:r>
            <a:r>
              <a:rPr lang="en-CA" dirty="0"/>
              <a:t>total cost of $32.5 trillion dollars </a:t>
            </a:r>
            <a:r>
              <a:rPr lang="en-CA" dirty="0" smtClean="0"/>
              <a:t>/ </a:t>
            </a:r>
            <a:r>
              <a:rPr lang="en-CA" dirty="0"/>
              <a:t>year. </a:t>
            </a:r>
          </a:p>
        </p:txBody>
      </p:sp>
      <p:sp>
        <p:nvSpPr>
          <p:cNvPr id="4" name="TextBox 3"/>
          <p:cNvSpPr txBox="1"/>
          <p:nvPr/>
        </p:nvSpPr>
        <p:spPr>
          <a:xfrm>
            <a:off x="4132343" y="3965686"/>
            <a:ext cx="4464496" cy="2062103"/>
          </a:xfrm>
          <a:prstGeom prst="rect">
            <a:avLst/>
          </a:prstGeom>
          <a:noFill/>
        </p:spPr>
        <p:txBody>
          <a:bodyPr wrap="square" rtlCol="0">
            <a:spAutoFit/>
          </a:bodyPr>
          <a:lstStyle/>
          <a:p>
            <a:r>
              <a:rPr lang="en-CA" sz="3200" dirty="0" smtClean="0"/>
              <a:t>Or, more money than the total GDP of the G8 nations plus China and India</a:t>
            </a:r>
            <a:endParaRPr lang="en-CA" sz="3200" dirty="0"/>
          </a:p>
        </p:txBody>
      </p:sp>
      <p:sp>
        <p:nvSpPr>
          <p:cNvPr id="5" name="Rectangle 4"/>
          <p:cNvSpPr/>
          <p:nvPr/>
        </p:nvSpPr>
        <p:spPr>
          <a:xfrm>
            <a:off x="452325" y="6116871"/>
            <a:ext cx="8640960" cy="738664"/>
          </a:xfrm>
          <a:prstGeom prst="rect">
            <a:avLst/>
          </a:prstGeom>
        </p:spPr>
        <p:txBody>
          <a:bodyPr wrap="square">
            <a:spAutoFit/>
          </a:bodyPr>
          <a:lstStyle/>
          <a:p>
            <a:r>
              <a:rPr lang="en-CA" sz="1400" dirty="0">
                <a:hlinkClick r:id="rId3"/>
              </a:rPr>
              <a:t>http://</a:t>
            </a:r>
            <a:r>
              <a:rPr lang="en-CA" sz="1400" dirty="0" smtClean="0">
                <a:hlinkClick r:id="rId3"/>
              </a:rPr>
              <a:t>news.stanford.edu/news/2012/february/stanford-undergraduate-tuition-020712.html</a:t>
            </a:r>
            <a:r>
              <a:rPr lang="en-CA" sz="1400" dirty="0" smtClean="0"/>
              <a:t> </a:t>
            </a:r>
            <a:r>
              <a:rPr lang="en-CA" sz="1400" dirty="0">
                <a:hlinkClick r:id="rId4"/>
              </a:rPr>
              <a:t>http://</a:t>
            </a:r>
            <a:r>
              <a:rPr lang="en-CA" sz="1400" dirty="0" smtClean="0">
                <a:hlinkClick r:id="rId4"/>
              </a:rPr>
              <a:t>www.census.gov/cgi-bin/broker</a:t>
            </a:r>
            <a:r>
              <a:rPr lang="en-CA" sz="1400" dirty="0" smtClean="0"/>
              <a:t> </a:t>
            </a:r>
          </a:p>
          <a:p>
            <a:r>
              <a:rPr lang="en-CA" sz="1400" dirty="0" smtClean="0">
                <a:hlinkClick r:id="rId5"/>
              </a:rPr>
              <a:t>https</a:t>
            </a:r>
            <a:r>
              <a:rPr lang="en-CA" sz="1400" dirty="0">
                <a:hlinkClick r:id="rId5"/>
              </a:rPr>
              <a:t>://www.cia.gov/library/publications/the-world-factbook/fields/2195.html</a:t>
            </a:r>
            <a:endParaRPr lang="en-CA" sz="1400" dirty="0"/>
          </a:p>
        </p:txBody>
      </p:sp>
      <p:pic>
        <p:nvPicPr>
          <p:cNvPr id="15362" name="Picture 2" descr="https://encrypted-tbn1.gstatic.com/images?q=tbn:ANd9GcRHPY5POPrOvDGf00XdrRIOXmjQHbkb5DowU4-_GvlnLJ3G4iA0F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325" y="3887771"/>
            <a:ext cx="3210024" cy="214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379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Autofit/>
          </a:bodyPr>
          <a:lstStyle/>
          <a:p>
            <a:pPr algn="l"/>
            <a:r>
              <a:rPr lang="en-CA" dirty="0" smtClean="0"/>
              <a:t>But it’s hard to resist the idea that MOOCs are moneymaking scams</a:t>
            </a:r>
            <a:endParaRPr lang="en-CA" dirty="0"/>
          </a:p>
        </p:txBody>
      </p:sp>
      <p:sp>
        <p:nvSpPr>
          <p:cNvPr id="3" name="Content Placeholder 2"/>
          <p:cNvSpPr>
            <a:spLocks noGrp="1"/>
          </p:cNvSpPr>
          <p:nvPr>
            <p:ph idx="1"/>
          </p:nvPr>
        </p:nvSpPr>
        <p:spPr>
          <a:xfrm>
            <a:off x="477597" y="4165967"/>
            <a:ext cx="8496944" cy="2160240"/>
          </a:xfrm>
        </p:spPr>
        <p:txBody>
          <a:bodyPr>
            <a:noAutofit/>
          </a:bodyPr>
          <a:lstStyle/>
          <a:p>
            <a:pPr marL="0" indent="0">
              <a:buNone/>
            </a:pPr>
            <a:r>
              <a:rPr lang="en-CA" dirty="0" smtClean="0"/>
              <a:t>For example, the Campaign </a:t>
            </a:r>
            <a:r>
              <a:rPr lang="en-CA" dirty="0"/>
              <a:t>for the Future of Higher Education </a:t>
            </a:r>
            <a:r>
              <a:rPr lang="en-CA" dirty="0" smtClean="0"/>
              <a:t>argues online </a:t>
            </a:r>
            <a:r>
              <a:rPr lang="en-CA" dirty="0"/>
              <a:t>education "is a billion-dollar business motivated more by profits than quality education for students."</a:t>
            </a:r>
          </a:p>
        </p:txBody>
      </p:sp>
      <p:pic>
        <p:nvPicPr>
          <p:cNvPr id="4" name="Picture 3"/>
          <p:cNvPicPr>
            <a:picLocks noChangeAspect="1"/>
          </p:cNvPicPr>
          <p:nvPr/>
        </p:nvPicPr>
        <p:blipFill>
          <a:blip r:embed="rId3"/>
          <a:stretch>
            <a:fillRect/>
          </a:stretch>
        </p:blipFill>
        <p:spPr>
          <a:xfrm>
            <a:off x="611560" y="1996946"/>
            <a:ext cx="5572125" cy="2143125"/>
          </a:xfrm>
          <a:prstGeom prst="rect">
            <a:avLst/>
          </a:prstGeom>
        </p:spPr>
      </p:pic>
      <p:sp>
        <p:nvSpPr>
          <p:cNvPr id="5" name="Rectangle 4"/>
          <p:cNvSpPr/>
          <p:nvPr/>
        </p:nvSpPr>
        <p:spPr>
          <a:xfrm>
            <a:off x="457200" y="6130170"/>
            <a:ext cx="8190656" cy="646331"/>
          </a:xfrm>
          <a:prstGeom prst="rect">
            <a:avLst/>
          </a:prstGeom>
        </p:spPr>
        <p:txBody>
          <a:bodyPr wrap="square">
            <a:spAutoFit/>
          </a:bodyPr>
          <a:lstStyle/>
          <a:p>
            <a:r>
              <a:rPr lang="en-CA" dirty="0">
                <a:hlinkClick r:id="rId4"/>
              </a:rPr>
              <a:t>http://</a:t>
            </a:r>
            <a:r>
              <a:rPr lang="en-CA" dirty="0" smtClean="0">
                <a:hlinkClick r:id="rId4"/>
              </a:rPr>
              <a:t>campustechnology.com/articles/2014/05/13/are-moocs-a-moneymaking-scam-providers-challenged-to-substantiate-grandiose-claims.aspx</a:t>
            </a:r>
            <a:r>
              <a:rPr lang="en-CA" dirty="0" smtClean="0"/>
              <a:t> </a:t>
            </a:r>
            <a:endParaRPr lang="en-CA" dirty="0"/>
          </a:p>
        </p:txBody>
      </p:sp>
    </p:spTree>
    <p:extLst>
      <p:ext uri="{BB962C8B-B14F-4D97-AF65-F5344CB8AC3E}">
        <p14:creationId xmlns:p14="http://schemas.microsoft.com/office/powerpoint/2010/main" val="4284749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dirty="0" smtClean="0"/>
              <a:t>And the research is telling us how bad MOOCs really are…</a:t>
            </a: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If </a:t>
            </a:r>
            <a:r>
              <a:rPr lang="en-CA" dirty="0"/>
              <a:t>you are isolated, poor, and enamored of the prestigious university offering the MOOC you’re taking, you are less likely to complete it.</a:t>
            </a:r>
          </a:p>
          <a:p>
            <a:r>
              <a:rPr lang="en-CA" dirty="0" smtClean="0"/>
              <a:t>Coaching </a:t>
            </a:r>
            <a:r>
              <a:rPr lang="en-CA" dirty="0"/>
              <a:t>students to have a healthier mindset about learning may not help in a MOOC.</a:t>
            </a:r>
          </a:p>
          <a:p>
            <a:r>
              <a:rPr lang="en-CA" dirty="0" smtClean="0"/>
              <a:t>Paired </a:t>
            </a:r>
            <a:r>
              <a:rPr lang="en-CA" dirty="0"/>
              <a:t>with the right incentives, MOOCs can help prepare at-risk students for college-level work.</a:t>
            </a:r>
          </a:p>
          <a:p>
            <a:r>
              <a:rPr lang="en-CA" dirty="0" smtClean="0"/>
              <a:t>Discussion </a:t>
            </a:r>
            <a:r>
              <a:rPr lang="en-CA" dirty="0"/>
              <a:t>forums in MOOCs are healthy places for the few students who use them.</a:t>
            </a:r>
          </a:p>
          <a:p>
            <a:r>
              <a:rPr lang="en-CA" dirty="0" smtClean="0"/>
              <a:t>We </a:t>
            </a:r>
            <a:r>
              <a:rPr lang="en-CA" dirty="0"/>
              <a:t>still do not know if doing well in MOOCs will help underprivileged learners become upwardly mobile</a:t>
            </a:r>
            <a:r>
              <a:rPr lang="en-CA" dirty="0" smtClean="0"/>
              <a:t>.</a:t>
            </a:r>
            <a:endParaRPr lang="en-CA" dirty="0"/>
          </a:p>
        </p:txBody>
      </p:sp>
      <p:sp>
        <p:nvSpPr>
          <p:cNvPr id="4" name="Rectangle 3"/>
          <p:cNvSpPr/>
          <p:nvPr/>
        </p:nvSpPr>
        <p:spPr>
          <a:xfrm>
            <a:off x="457200" y="6126163"/>
            <a:ext cx="8686800" cy="646331"/>
          </a:xfrm>
          <a:prstGeom prst="rect">
            <a:avLst/>
          </a:prstGeom>
        </p:spPr>
        <p:txBody>
          <a:bodyPr wrap="square">
            <a:spAutoFit/>
          </a:bodyPr>
          <a:lstStyle/>
          <a:p>
            <a:r>
              <a:rPr lang="en-CA" dirty="0">
                <a:hlinkClick r:id="rId3"/>
              </a:rPr>
              <a:t>http://</a:t>
            </a:r>
            <a:r>
              <a:rPr lang="en-CA" dirty="0" smtClean="0">
                <a:hlinkClick r:id="rId3"/>
              </a:rPr>
              <a:t>chronicle.com/blogs/wiredcampus/5-things-researchers-have-discovered-about-moocs/53585</a:t>
            </a:r>
            <a:r>
              <a:rPr lang="en-CA" dirty="0"/>
              <a:t> Report: </a:t>
            </a:r>
            <a:r>
              <a:rPr lang="en-CA" dirty="0">
                <a:hlinkClick r:id="rId4"/>
              </a:rPr>
              <a:t>http://www.moocresearch.com</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4128632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428"/>
            <a:ext cx="8229600" cy="1405772"/>
          </a:xfrm>
        </p:spPr>
        <p:txBody>
          <a:bodyPr>
            <a:normAutofit fontScale="90000"/>
          </a:bodyPr>
          <a:lstStyle/>
          <a:p>
            <a:pPr algn="r"/>
            <a:r>
              <a:rPr lang="en-CA" sz="4900" dirty="0" smtClean="0"/>
              <a:t>But what sort of MOOC is this research criticizing</a:t>
            </a:r>
            <a:r>
              <a:rPr lang="en-CA" dirty="0" smtClean="0"/>
              <a:t>?</a:t>
            </a:r>
            <a:endParaRPr lang="en-CA" dirty="0"/>
          </a:p>
        </p:txBody>
      </p:sp>
      <p:sp>
        <p:nvSpPr>
          <p:cNvPr id="3" name="Content Placeholder 2"/>
          <p:cNvSpPr>
            <a:spLocks noGrp="1"/>
          </p:cNvSpPr>
          <p:nvPr>
            <p:ph idx="1"/>
          </p:nvPr>
        </p:nvSpPr>
        <p:spPr>
          <a:xfrm>
            <a:off x="3131840" y="1600200"/>
            <a:ext cx="5554960" cy="4525963"/>
          </a:xfrm>
        </p:spPr>
        <p:txBody>
          <a:bodyPr/>
          <a:lstStyle/>
          <a:p>
            <a:r>
              <a:rPr lang="en-CA" dirty="0" smtClean="0"/>
              <a:t>The sort of MOOC created by the same people who wanted to raise money selling courses online – people like </a:t>
            </a:r>
            <a:r>
              <a:rPr lang="en-CA" dirty="0" err="1" smtClean="0"/>
              <a:t>Coursera’s</a:t>
            </a:r>
            <a:r>
              <a:rPr lang="en-CA" dirty="0" smtClean="0"/>
              <a:t> Richard Levin, for example…</a:t>
            </a:r>
          </a:p>
          <a:p>
            <a:r>
              <a:rPr lang="en-CA" dirty="0" smtClean="0"/>
              <a:t>… who gives us the impression he’s not sure what software like EdX actually does</a:t>
            </a:r>
          </a:p>
          <a:p>
            <a:endParaRPr lang="en-CA" dirty="0"/>
          </a:p>
        </p:txBody>
      </p:sp>
      <p:pic>
        <p:nvPicPr>
          <p:cNvPr id="16386" name="Picture 2" descr="Richard Levin at the India Economic Summit 2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70" y="160020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1560" y="6126163"/>
            <a:ext cx="8910736" cy="369332"/>
          </a:xfrm>
          <a:prstGeom prst="rect">
            <a:avLst/>
          </a:prstGeom>
        </p:spPr>
        <p:txBody>
          <a:bodyPr wrap="square">
            <a:spAutoFit/>
          </a:bodyPr>
          <a:lstStyle/>
          <a:p>
            <a:r>
              <a:rPr lang="en-CA" dirty="0">
                <a:hlinkClick r:id="rId4"/>
              </a:rPr>
              <a:t>http://mfeldstein.com/partial-transcript-richard-levin-new-coursera-ceo-charlie-rose/</a:t>
            </a:r>
            <a:endParaRPr lang="en-CA" dirty="0"/>
          </a:p>
        </p:txBody>
      </p:sp>
    </p:spTree>
    <p:extLst>
      <p:ext uri="{BB962C8B-B14F-4D97-AF65-F5344CB8AC3E}">
        <p14:creationId xmlns:p14="http://schemas.microsoft.com/office/powerpoint/2010/main" val="203687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009" y="130029"/>
            <a:ext cx="2962672" cy="1786803"/>
          </a:xfrm>
        </p:spPr>
        <p:txBody>
          <a:bodyPr>
            <a:normAutofit/>
          </a:bodyPr>
          <a:lstStyle/>
          <a:p>
            <a:pPr algn="l"/>
            <a:r>
              <a:rPr lang="en-CA" dirty="0" smtClean="0"/>
              <a:t>Who gets to graduate?</a:t>
            </a:r>
            <a:endParaRPr lang="en-CA" dirty="0"/>
          </a:p>
        </p:txBody>
      </p:sp>
      <p:sp>
        <p:nvSpPr>
          <p:cNvPr id="3" name="Content Placeholder 2"/>
          <p:cNvSpPr>
            <a:spLocks noGrp="1"/>
          </p:cNvSpPr>
          <p:nvPr>
            <p:ph idx="1"/>
          </p:nvPr>
        </p:nvSpPr>
        <p:spPr>
          <a:xfrm>
            <a:off x="3779912" y="404664"/>
            <a:ext cx="4906888" cy="6120680"/>
          </a:xfrm>
        </p:spPr>
        <p:txBody>
          <a:bodyPr>
            <a:normAutofit fontScale="92500" lnSpcReduction="10000"/>
          </a:bodyPr>
          <a:lstStyle/>
          <a:p>
            <a:r>
              <a:rPr lang="en-CA" dirty="0"/>
              <a:t>"whether a student graduates or not seems to depend today almost entirely on just one factor — how much money his or her parents make.... </a:t>
            </a:r>
            <a:endParaRPr lang="en-CA" dirty="0" smtClean="0"/>
          </a:p>
          <a:p>
            <a:r>
              <a:rPr lang="en-CA" dirty="0" smtClean="0"/>
              <a:t>“it </a:t>
            </a:r>
            <a:r>
              <a:rPr lang="en-CA" dirty="0"/>
              <a:t>will always be the case that the kids who have need are going to have been denied a lot of the academic preparation and opportunities for identity formation that the affluent kids have been given</a:t>
            </a:r>
            <a:r>
              <a:rPr lang="en-CA" dirty="0" smtClean="0"/>
              <a:t>.”</a:t>
            </a:r>
            <a:endParaRPr lang="en-CA" dirty="0"/>
          </a:p>
        </p:txBody>
      </p:sp>
      <p:sp>
        <p:nvSpPr>
          <p:cNvPr id="4" name="Rectangle 3"/>
          <p:cNvSpPr/>
          <p:nvPr/>
        </p:nvSpPr>
        <p:spPr>
          <a:xfrm>
            <a:off x="4139706" y="6340678"/>
            <a:ext cx="4187300" cy="369332"/>
          </a:xfrm>
          <a:prstGeom prst="rect">
            <a:avLst/>
          </a:prstGeom>
        </p:spPr>
        <p:txBody>
          <a:bodyPr wrap="none">
            <a:spAutoFit/>
          </a:bodyPr>
          <a:lstStyle/>
          <a:p>
            <a:r>
              <a:rPr lang="en-CA" dirty="0">
                <a:hlinkClick r:id="rId3"/>
              </a:rPr>
              <a:t>Paul Tough</a:t>
            </a:r>
            <a:r>
              <a:rPr lang="en-CA" dirty="0"/>
              <a:t>, </a:t>
            </a:r>
            <a:r>
              <a:rPr lang="en-CA" dirty="0">
                <a:hlinkClick r:id="rId4"/>
              </a:rPr>
              <a:t>New York Times</a:t>
            </a:r>
            <a:r>
              <a:rPr lang="en-CA" dirty="0"/>
              <a:t>, May 27, 2014</a:t>
            </a:r>
          </a:p>
        </p:txBody>
      </p:sp>
      <p:sp>
        <p:nvSpPr>
          <p:cNvPr id="6" name="Rectangle 5"/>
          <p:cNvSpPr/>
          <p:nvPr/>
        </p:nvSpPr>
        <p:spPr>
          <a:xfrm>
            <a:off x="179512" y="6161156"/>
            <a:ext cx="3600400" cy="523220"/>
          </a:xfrm>
          <a:prstGeom prst="rect">
            <a:avLst/>
          </a:prstGeom>
        </p:spPr>
        <p:txBody>
          <a:bodyPr wrap="square">
            <a:spAutoFit/>
          </a:bodyPr>
          <a:lstStyle/>
          <a:p>
            <a:r>
              <a:rPr lang="en-CA" sz="1400" dirty="0">
                <a:hlinkClick r:id="rId5"/>
              </a:rPr>
              <a:t>http://www.nytimes.com/2014/05/18/magazine/who-gets-to-graduate.html?_</a:t>
            </a:r>
            <a:r>
              <a:rPr lang="en-CA" sz="1400" dirty="0" smtClean="0">
                <a:hlinkClick r:id="rId5"/>
              </a:rPr>
              <a:t>r=0</a:t>
            </a:r>
            <a:r>
              <a:rPr lang="en-CA" sz="1400" dirty="0" smtClean="0"/>
              <a:t> </a:t>
            </a:r>
            <a:endParaRPr lang="en-CA" sz="1400" dirty="0"/>
          </a:p>
        </p:txBody>
      </p:sp>
      <p:pic>
        <p:nvPicPr>
          <p:cNvPr id="7" name="Picture 6"/>
          <p:cNvPicPr>
            <a:picLocks noChangeAspect="1"/>
          </p:cNvPicPr>
          <p:nvPr/>
        </p:nvPicPr>
        <p:blipFill>
          <a:blip r:embed="rId6"/>
          <a:stretch>
            <a:fillRect/>
          </a:stretch>
        </p:blipFill>
        <p:spPr>
          <a:xfrm>
            <a:off x="330997" y="1916832"/>
            <a:ext cx="3341755" cy="3707092"/>
          </a:xfrm>
          <a:prstGeom prst="rect">
            <a:avLst/>
          </a:prstGeom>
        </p:spPr>
      </p:pic>
    </p:spTree>
    <p:extLst>
      <p:ext uri="{BB962C8B-B14F-4D97-AF65-F5344CB8AC3E}">
        <p14:creationId xmlns:p14="http://schemas.microsoft.com/office/powerpoint/2010/main" val="4166764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62872" cy="4378498"/>
          </a:xfrm>
        </p:spPr>
        <p:txBody>
          <a:bodyPr>
            <a:noAutofit/>
          </a:bodyPr>
          <a:lstStyle/>
          <a:p>
            <a:pPr algn="l"/>
            <a:r>
              <a:rPr lang="en-CA" dirty="0" smtClean="0"/>
              <a:t>We need to understand that MOOCs are different, that they’re not traditional courses</a:t>
            </a:r>
            <a:endParaRPr lang="en-CA" dirty="0"/>
          </a:p>
        </p:txBody>
      </p:sp>
      <p:sp>
        <p:nvSpPr>
          <p:cNvPr id="3" name="Content Placeholder 2"/>
          <p:cNvSpPr>
            <a:spLocks noGrp="1"/>
          </p:cNvSpPr>
          <p:nvPr>
            <p:ph idx="1"/>
          </p:nvPr>
        </p:nvSpPr>
        <p:spPr>
          <a:xfrm>
            <a:off x="488704" y="4532004"/>
            <a:ext cx="8021321" cy="1714202"/>
          </a:xfrm>
        </p:spPr>
        <p:txBody>
          <a:bodyPr>
            <a:normAutofit/>
          </a:bodyPr>
          <a:lstStyle/>
          <a:p>
            <a:pPr marL="0" indent="0">
              <a:buNone/>
            </a:pPr>
            <a:r>
              <a:rPr lang="en-CA" dirty="0" smtClean="0"/>
              <a:t>Drop the </a:t>
            </a:r>
            <a:r>
              <a:rPr lang="en-CA" dirty="0" err="1" smtClean="0"/>
              <a:t>lable</a:t>
            </a:r>
            <a:r>
              <a:rPr lang="en-CA" dirty="0" smtClean="0"/>
              <a:t> ‘dropout’ - </a:t>
            </a:r>
            <a:r>
              <a:rPr lang="en-CA" dirty="0"/>
              <a:t>characterize </a:t>
            </a:r>
            <a:r>
              <a:rPr lang="en-CA" dirty="0" smtClean="0"/>
              <a:t>users </a:t>
            </a:r>
            <a:r>
              <a:rPr lang="en-CA" dirty="0"/>
              <a:t>by the impact they have on the system: uploaders, commenters, subscribers, viewers, and lurkers.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548680"/>
            <a:ext cx="442802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063898"/>
            <a:ext cx="9270776" cy="646331"/>
          </a:xfrm>
          <a:prstGeom prst="rect">
            <a:avLst/>
          </a:prstGeom>
        </p:spPr>
        <p:txBody>
          <a:bodyPr wrap="square">
            <a:spAutoFit/>
          </a:bodyPr>
          <a:lstStyle/>
          <a:p>
            <a:r>
              <a:rPr lang="en-CA" dirty="0">
                <a:hlinkClick r:id="rId4"/>
              </a:rPr>
              <a:t>http://chronicle.com/blogs/wiredcampus/study-of-moocs-suggests-dropping-the-label-dropout/53421?cid=at&amp;utm_source=at&amp;utm_medium=en</a:t>
            </a:r>
            <a:endParaRPr lang="en-CA" dirty="0"/>
          </a:p>
        </p:txBody>
      </p:sp>
    </p:spTree>
    <p:extLst>
      <p:ext uri="{BB962C8B-B14F-4D97-AF65-F5344CB8AC3E}">
        <p14:creationId xmlns:p14="http://schemas.microsoft.com/office/powerpoint/2010/main" val="1334359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94920" cy="3658418"/>
          </a:xfrm>
        </p:spPr>
        <p:txBody>
          <a:bodyPr>
            <a:normAutofit/>
          </a:bodyPr>
          <a:lstStyle/>
          <a:p>
            <a:pPr algn="l"/>
            <a:r>
              <a:rPr lang="en-CA" dirty="0" smtClean="0"/>
              <a:t>It’s true that one thing that characterises the MOOC is the sheer scale of participation</a:t>
            </a:r>
            <a:endParaRPr lang="en-CA" dirty="0"/>
          </a:p>
        </p:txBody>
      </p:sp>
      <p:sp>
        <p:nvSpPr>
          <p:cNvPr id="3" name="Content Placeholder 2"/>
          <p:cNvSpPr>
            <a:spLocks noGrp="1"/>
          </p:cNvSpPr>
          <p:nvPr>
            <p:ph idx="1"/>
          </p:nvPr>
        </p:nvSpPr>
        <p:spPr>
          <a:xfrm>
            <a:off x="5774251" y="1624426"/>
            <a:ext cx="3034680" cy="4525963"/>
          </a:xfrm>
        </p:spPr>
        <p:txBody>
          <a:bodyPr>
            <a:normAutofit lnSpcReduction="10000"/>
          </a:bodyPr>
          <a:lstStyle/>
          <a:p>
            <a:pPr marL="0" indent="0">
              <a:buNone/>
            </a:pPr>
            <a:r>
              <a:rPr lang="en-CA" dirty="0" smtClean="0"/>
              <a:t>“the </a:t>
            </a:r>
            <a:r>
              <a:rPr lang="en-CA" dirty="0"/>
              <a:t>total of 1162 students taking the final exam in this one course is more students than I have taught at Wellesley College over the past ten </a:t>
            </a:r>
            <a:r>
              <a:rPr lang="en-CA" dirty="0" smtClean="0"/>
              <a:t>years”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7407"/>
            <a:ext cx="4834879" cy="245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1973" y="6344493"/>
            <a:ext cx="8046640" cy="369332"/>
          </a:xfrm>
          <a:prstGeom prst="rect">
            <a:avLst/>
          </a:prstGeom>
        </p:spPr>
        <p:txBody>
          <a:bodyPr wrap="square">
            <a:spAutoFit/>
          </a:bodyPr>
          <a:lstStyle/>
          <a:p>
            <a:r>
              <a:rPr lang="en-CA" dirty="0">
                <a:hlinkClick r:id="rId4"/>
              </a:rPr>
              <a:t>http://www.insidehighered.com/blogs/higher-ed-beta/alexander-mooc-lands</a:t>
            </a:r>
            <a:endParaRPr lang="en-CA" dirty="0"/>
          </a:p>
        </p:txBody>
      </p:sp>
    </p:spTree>
    <p:extLst>
      <p:ext uri="{BB962C8B-B14F-4D97-AF65-F5344CB8AC3E}">
        <p14:creationId xmlns:p14="http://schemas.microsoft.com/office/powerpoint/2010/main" val="2216715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570186"/>
          </a:xfrm>
        </p:spPr>
        <p:txBody>
          <a:bodyPr>
            <a:normAutofit/>
          </a:bodyPr>
          <a:lstStyle/>
          <a:p>
            <a:pPr algn="l"/>
            <a:r>
              <a:rPr lang="en-CA" dirty="0" smtClean="0"/>
              <a:t>But these numbers do not tell us about the students taking MOOCs</a:t>
            </a:r>
            <a:endParaRPr lang="en-CA" dirty="0"/>
          </a:p>
        </p:txBody>
      </p:sp>
      <p:sp>
        <p:nvSpPr>
          <p:cNvPr id="3" name="Content Placeholder 2"/>
          <p:cNvSpPr>
            <a:spLocks noGrp="1"/>
          </p:cNvSpPr>
          <p:nvPr>
            <p:ph idx="1"/>
          </p:nvPr>
        </p:nvSpPr>
        <p:spPr>
          <a:xfrm>
            <a:off x="454805" y="1988840"/>
            <a:ext cx="4474840" cy="4525963"/>
          </a:xfrm>
        </p:spPr>
        <p:txBody>
          <a:bodyPr/>
          <a:lstStyle/>
          <a:p>
            <a:pPr marL="0" indent="0">
              <a:buNone/>
            </a:pPr>
            <a:r>
              <a:rPr lang="en-CA" dirty="0" smtClean="0"/>
              <a:t>“Did </a:t>
            </a:r>
            <a:r>
              <a:rPr lang="en-CA" dirty="0"/>
              <a:t>they look at </a:t>
            </a:r>
            <a:r>
              <a:rPr lang="en-CA" dirty="0" smtClean="0"/>
              <a:t>… any </a:t>
            </a:r>
            <a:r>
              <a:rPr lang="en-CA" dirty="0"/>
              <a:t>information giving a clue on whether students desired to complete the course, get a good grade, get a certificate, or just sample some </a:t>
            </a:r>
            <a:r>
              <a:rPr lang="en-CA" dirty="0" smtClean="0"/>
              <a:t>material?”</a:t>
            </a:r>
            <a:endParaRPr lang="en-CA" dirty="0"/>
          </a:p>
          <a:p>
            <a:endParaRPr lang="en-CA" dirty="0"/>
          </a:p>
        </p:txBody>
      </p:sp>
      <p:pic>
        <p:nvPicPr>
          <p:cNvPr id="17410" name="Picture 2" descr="studentPatternsInMoocs201309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988840"/>
            <a:ext cx="3800420" cy="27363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4805" y="5661248"/>
            <a:ext cx="7326560" cy="369332"/>
          </a:xfrm>
          <a:prstGeom prst="rect">
            <a:avLst/>
          </a:prstGeom>
        </p:spPr>
        <p:txBody>
          <a:bodyPr wrap="square">
            <a:spAutoFit/>
          </a:bodyPr>
          <a:lstStyle/>
          <a:p>
            <a:r>
              <a:rPr lang="en-CA" dirty="0">
                <a:hlinkClick r:id="rId4"/>
              </a:rPr>
              <a:t>http://mfeldstein.com/harvard-mit-learn-university-phoenix-analytics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232354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608" y="1124744"/>
            <a:ext cx="837448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07904" y="476672"/>
            <a:ext cx="4987824" cy="4896544"/>
          </a:xfrm>
        </p:spPr>
        <p:txBody>
          <a:bodyPr>
            <a:noAutofit/>
          </a:bodyPr>
          <a:lstStyle/>
          <a:p>
            <a:pPr algn="r"/>
            <a:r>
              <a:rPr lang="en-CA" dirty="0" smtClean="0"/>
              <a:t>That said, other research shows that the bulk of MOOCs are created in the image of traditional courses… and have unsurprising results</a:t>
            </a:r>
            <a:endParaRPr lang="en-CA" dirty="0"/>
          </a:p>
        </p:txBody>
      </p:sp>
      <p:sp>
        <p:nvSpPr>
          <p:cNvPr id="5" name="Rectangle 4"/>
          <p:cNvSpPr/>
          <p:nvPr/>
        </p:nvSpPr>
        <p:spPr>
          <a:xfrm>
            <a:off x="321241" y="6297833"/>
            <a:ext cx="3922036" cy="369332"/>
          </a:xfrm>
          <a:prstGeom prst="rect">
            <a:avLst/>
          </a:prstGeom>
        </p:spPr>
        <p:txBody>
          <a:bodyPr wrap="none">
            <a:spAutoFit/>
          </a:bodyPr>
          <a:lstStyle/>
          <a:p>
            <a:r>
              <a:rPr lang="en-CA" dirty="0">
                <a:hlinkClick r:id="rId4"/>
              </a:rPr>
              <a:t>http://www.moocresearch.com/reports</a:t>
            </a:r>
            <a:endParaRPr lang="en-CA" dirty="0"/>
          </a:p>
        </p:txBody>
      </p:sp>
    </p:spTree>
    <p:extLst>
      <p:ext uri="{BB962C8B-B14F-4D97-AF65-F5344CB8AC3E}">
        <p14:creationId xmlns:p14="http://schemas.microsoft.com/office/powerpoint/2010/main" val="4068885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78298"/>
          </a:xfrm>
        </p:spPr>
        <p:txBody>
          <a:bodyPr>
            <a:normAutofit/>
          </a:bodyPr>
          <a:lstStyle/>
          <a:p>
            <a:pPr algn="r"/>
            <a:r>
              <a:rPr lang="en-CA" dirty="0" smtClean="0"/>
              <a:t>The retrenchment has begun with the assertion that the MOOC will not replace traditional courses</a:t>
            </a:r>
            <a:endParaRPr lang="en-CA" dirty="0"/>
          </a:p>
        </p:txBody>
      </p:sp>
      <p:sp>
        <p:nvSpPr>
          <p:cNvPr id="3" name="Content Placeholder 2"/>
          <p:cNvSpPr>
            <a:spLocks noGrp="1"/>
          </p:cNvSpPr>
          <p:nvPr>
            <p:ph idx="1"/>
          </p:nvPr>
        </p:nvSpPr>
        <p:spPr>
          <a:xfrm>
            <a:off x="5868144" y="2708920"/>
            <a:ext cx="3456384" cy="3517851"/>
          </a:xfrm>
        </p:spPr>
        <p:txBody>
          <a:bodyPr/>
          <a:lstStyle/>
          <a:p>
            <a:r>
              <a:rPr lang="en-CA" dirty="0" smtClean="0"/>
              <a:t>It will only supplement them</a:t>
            </a:r>
          </a:p>
          <a:p>
            <a:r>
              <a:rPr lang="en-CA" dirty="0" smtClean="0"/>
              <a:t>But they will diversity them (slightly)</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846530"/>
            <a:ext cx="4778475" cy="281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44134" y="6042105"/>
            <a:ext cx="9558808" cy="369332"/>
          </a:xfrm>
          <a:prstGeom prst="rect">
            <a:avLst/>
          </a:prstGeom>
        </p:spPr>
        <p:txBody>
          <a:bodyPr wrap="square">
            <a:spAutoFit/>
          </a:bodyPr>
          <a:lstStyle/>
          <a:p>
            <a:r>
              <a:rPr lang="en-CA" dirty="0">
                <a:hlinkClick r:id="rId4"/>
              </a:rPr>
              <a:t>http://blogs.hbr.org/2014/06/moocs-wont-replace-business-schools-theyll-diversify-them/</a:t>
            </a:r>
            <a:endParaRPr lang="en-CA" dirty="0"/>
          </a:p>
        </p:txBody>
      </p:sp>
    </p:spTree>
    <p:extLst>
      <p:ext uri="{BB962C8B-B14F-4D97-AF65-F5344CB8AC3E}">
        <p14:creationId xmlns:p14="http://schemas.microsoft.com/office/powerpoint/2010/main" val="3241130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218"/>
          </a:xfrm>
        </p:spPr>
        <p:txBody>
          <a:bodyPr>
            <a:normAutofit/>
          </a:bodyPr>
          <a:lstStyle/>
          <a:p>
            <a:pPr algn="l"/>
            <a:r>
              <a:rPr lang="en-CA" dirty="0" smtClean="0"/>
              <a:t>And, of course, traditional education will “absorb” MOOCs</a:t>
            </a:r>
            <a:endParaRPr lang="en-CA" dirty="0"/>
          </a:p>
        </p:txBody>
      </p:sp>
      <p:sp>
        <p:nvSpPr>
          <p:cNvPr id="3" name="Content Placeholder 2"/>
          <p:cNvSpPr>
            <a:spLocks noGrp="1"/>
          </p:cNvSpPr>
          <p:nvPr>
            <p:ph idx="1"/>
          </p:nvPr>
        </p:nvSpPr>
        <p:spPr>
          <a:xfrm>
            <a:off x="469032" y="2155631"/>
            <a:ext cx="8435280" cy="1800200"/>
          </a:xfrm>
        </p:spPr>
        <p:txBody>
          <a:bodyPr/>
          <a:lstStyle/>
          <a:p>
            <a:pPr marL="0" indent="0">
              <a:buNone/>
            </a:pPr>
            <a:r>
              <a:rPr lang="en-CA" dirty="0"/>
              <a:t>That </a:t>
            </a:r>
            <a:r>
              <a:rPr lang="en-CA" i="1" dirty="0"/>
              <a:t>institutions</a:t>
            </a:r>
            <a:r>
              <a:rPr lang="en-CA" dirty="0"/>
              <a:t> will simply absorb MOOCs doesn't surprise me - they have very different goals and ambitions from the rest of us.</a:t>
            </a:r>
          </a:p>
        </p:txBody>
      </p:sp>
      <p:sp>
        <p:nvSpPr>
          <p:cNvPr id="6" name="TextBox 5"/>
          <p:cNvSpPr txBox="1"/>
          <p:nvPr/>
        </p:nvSpPr>
        <p:spPr>
          <a:xfrm>
            <a:off x="423446" y="5661248"/>
            <a:ext cx="8075240" cy="923330"/>
          </a:xfrm>
          <a:prstGeom prst="rect">
            <a:avLst/>
          </a:prstGeom>
          <a:noFill/>
        </p:spPr>
        <p:txBody>
          <a:bodyPr wrap="square" rtlCol="0">
            <a:spAutoFit/>
          </a:bodyPr>
          <a:lstStyle/>
          <a:p>
            <a:r>
              <a:rPr lang="en-CA" dirty="0" err="1" smtClean="0"/>
              <a:t>Bellweather</a:t>
            </a:r>
            <a:r>
              <a:rPr lang="en-CA" dirty="0" smtClean="0"/>
              <a:t> Report: </a:t>
            </a:r>
            <a:r>
              <a:rPr lang="en-CA" dirty="0">
                <a:hlinkClick r:id="rId3"/>
              </a:rPr>
              <a:t>http://</a:t>
            </a:r>
            <a:r>
              <a:rPr lang="en-CA" dirty="0" smtClean="0">
                <a:hlinkClick r:id="rId3"/>
              </a:rPr>
              <a:t>bellwethereducation.org/policymakers_guide_to_moocs</a:t>
            </a:r>
            <a:endParaRPr lang="en-CA" dirty="0" smtClean="0"/>
          </a:p>
          <a:p>
            <a:r>
              <a:rPr lang="en-CA" dirty="0" smtClean="0"/>
              <a:t>Teachers’ College, Columbia University, Report: </a:t>
            </a:r>
            <a:r>
              <a:rPr lang="en-CA" dirty="0">
                <a:hlinkClick r:id="rId4"/>
              </a:rPr>
              <a:t>http://cbcse.org/wordpress/wp-content/uploads/2014/05/MOOCs_Expectations_and_Reality.pdf</a:t>
            </a:r>
            <a:endParaRPr lang="en-CA" dirty="0"/>
          </a:p>
        </p:txBody>
      </p:sp>
      <p:pic>
        <p:nvPicPr>
          <p:cNvPr id="8" name="Picture 7"/>
          <p:cNvPicPr>
            <a:picLocks noChangeAspect="1"/>
          </p:cNvPicPr>
          <p:nvPr/>
        </p:nvPicPr>
        <p:blipFill>
          <a:blip r:embed="rId5"/>
          <a:stretch>
            <a:fillRect/>
          </a:stretch>
        </p:blipFill>
        <p:spPr>
          <a:xfrm>
            <a:off x="611560" y="3838273"/>
            <a:ext cx="6268789" cy="1679697"/>
          </a:xfrm>
          <a:prstGeom prst="rect">
            <a:avLst/>
          </a:prstGeom>
        </p:spPr>
      </p:pic>
    </p:spTree>
    <p:extLst>
      <p:ext uri="{BB962C8B-B14F-4D97-AF65-F5344CB8AC3E}">
        <p14:creationId xmlns:p14="http://schemas.microsoft.com/office/powerpoint/2010/main" val="1091112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2434282"/>
          </a:xfrm>
        </p:spPr>
        <p:txBody>
          <a:bodyPr>
            <a:normAutofit/>
          </a:bodyPr>
          <a:lstStyle/>
          <a:p>
            <a:pPr algn="l"/>
            <a:r>
              <a:rPr lang="en-CA" dirty="0" smtClean="0"/>
              <a:t>The mission has shifted completely away from MOOCs and into support of the university’s prosperity</a:t>
            </a:r>
            <a:endParaRPr lang="en-CA" dirty="0"/>
          </a:p>
        </p:txBody>
      </p:sp>
      <p:sp>
        <p:nvSpPr>
          <p:cNvPr id="3" name="Content Placeholder 2"/>
          <p:cNvSpPr>
            <a:spLocks noGrp="1"/>
          </p:cNvSpPr>
          <p:nvPr>
            <p:ph idx="1"/>
          </p:nvPr>
        </p:nvSpPr>
        <p:spPr>
          <a:xfrm>
            <a:off x="469612" y="2564904"/>
            <a:ext cx="4462427" cy="3805883"/>
          </a:xfrm>
        </p:spPr>
        <p:txBody>
          <a:bodyPr/>
          <a:lstStyle/>
          <a:p>
            <a:pPr marL="0" indent="0">
              <a:buNone/>
            </a:pPr>
            <a:r>
              <a:rPr lang="en-CA" dirty="0" smtClean="0"/>
              <a:t>Richard Levin (Coursera): “The </a:t>
            </a:r>
            <a:r>
              <a:rPr lang="en-CA" dirty="0"/>
              <a:t>big picture is this magnifies the reach of universities by two or three orders of magnitude</a:t>
            </a:r>
            <a:r>
              <a:rPr lang="en-CA" dirty="0" smtClean="0"/>
              <a:t>.”</a:t>
            </a:r>
            <a:endParaRPr lang="en-CA" dirty="0"/>
          </a:p>
        </p:txBody>
      </p:sp>
      <p:pic>
        <p:nvPicPr>
          <p:cNvPr id="18436" name="Picture 4" descr="https://coursera_assets.s3.amazonaws.com/about/overview/about_the_coursera_experie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341" y="3309225"/>
            <a:ext cx="4479131" cy="23172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 y="6001455"/>
            <a:ext cx="8622704" cy="369332"/>
          </a:xfrm>
          <a:prstGeom prst="rect">
            <a:avLst/>
          </a:prstGeom>
        </p:spPr>
        <p:txBody>
          <a:bodyPr wrap="square">
            <a:spAutoFit/>
          </a:bodyPr>
          <a:lstStyle/>
          <a:p>
            <a:r>
              <a:rPr lang="en-CA" dirty="0">
                <a:hlinkClick r:id="rId4"/>
              </a:rPr>
              <a:t>http://mfeldstein.com/coursera-shifts-focus-impact-learners-reach-universities/</a:t>
            </a:r>
            <a:endParaRPr lang="en-CA" dirty="0"/>
          </a:p>
        </p:txBody>
      </p:sp>
    </p:spTree>
    <p:extLst>
      <p:ext uri="{BB962C8B-B14F-4D97-AF65-F5344CB8AC3E}">
        <p14:creationId xmlns:p14="http://schemas.microsoft.com/office/powerpoint/2010/main" val="2861807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46848" cy="2938338"/>
          </a:xfrm>
        </p:spPr>
        <p:txBody>
          <a:bodyPr>
            <a:normAutofit/>
          </a:bodyPr>
          <a:lstStyle/>
          <a:p>
            <a:pPr algn="l"/>
            <a:r>
              <a:rPr lang="en-CA" dirty="0" smtClean="0"/>
              <a:t>They want to build a marketplace (and worse, they think it’s a new idea)</a:t>
            </a:r>
            <a:endParaRPr lang="en-CA" dirty="0"/>
          </a:p>
        </p:txBody>
      </p:sp>
      <p:sp>
        <p:nvSpPr>
          <p:cNvPr id="3" name="Content Placeholder 2"/>
          <p:cNvSpPr>
            <a:spLocks noGrp="1"/>
          </p:cNvSpPr>
          <p:nvPr>
            <p:ph idx="1"/>
          </p:nvPr>
        </p:nvSpPr>
        <p:spPr>
          <a:xfrm>
            <a:off x="5292080" y="4662075"/>
            <a:ext cx="3394720" cy="1972815"/>
          </a:xfrm>
        </p:spPr>
        <p:txBody>
          <a:bodyPr>
            <a:normAutofit lnSpcReduction="10000"/>
          </a:bodyPr>
          <a:lstStyle/>
          <a:p>
            <a:pPr marL="0" indent="0">
              <a:buNone/>
            </a:pPr>
            <a:r>
              <a:rPr lang="en-CA" dirty="0" smtClean="0"/>
              <a:t>“Brilliance </a:t>
            </a:r>
            <a:r>
              <a:rPr lang="en-CA" dirty="0"/>
              <a:t>struck. We call it Canvas Catalog</a:t>
            </a:r>
            <a:r>
              <a:rPr lang="en-CA" dirty="0" smtClean="0"/>
              <a:t>.”</a:t>
            </a:r>
            <a:r>
              <a:rPr lang="en-CA" dirty="0"/>
              <a:t/>
            </a:r>
            <a:br>
              <a:rPr lang="en-CA" dirty="0"/>
            </a:b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24" y="3202720"/>
            <a:ext cx="4191000" cy="293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291101"/>
            <a:ext cx="8910736" cy="369332"/>
          </a:xfrm>
          <a:prstGeom prst="rect">
            <a:avLst/>
          </a:prstGeom>
        </p:spPr>
        <p:txBody>
          <a:bodyPr wrap="square">
            <a:spAutoFit/>
          </a:bodyPr>
          <a:lstStyle/>
          <a:p>
            <a:r>
              <a:rPr lang="en-CA" dirty="0">
                <a:hlinkClick r:id="rId4"/>
              </a:rPr>
              <a:t>http://voice.instructure.com/blog/bid/346982/Brilliance-struck-We-call-it-Canvas-Catalog</a:t>
            </a:r>
            <a:endParaRPr lang="en-CA" dirty="0"/>
          </a:p>
        </p:txBody>
      </p:sp>
    </p:spTree>
    <p:extLst>
      <p:ext uri="{BB962C8B-B14F-4D97-AF65-F5344CB8AC3E}">
        <p14:creationId xmlns:p14="http://schemas.microsoft.com/office/powerpoint/2010/main" val="2724241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260648"/>
            <a:ext cx="3898776" cy="2736304"/>
          </a:xfrm>
        </p:spPr>
        <p:txBody>
          <a:bodyPr>
            <a:normAutofit/>
          </a:bodyPr>
          <a:lstStyle/>
          <a:p>
            <a:pPr algn="r"/>
            <a:r>
              <a:rPr lang="en-CA" sz="4800" dirty="0" smtClean="0"/>
              <a:t>This of course is the next new land rush</a:t>
            </a:r>
            <a:endParaRPr lang="en-CA" sz="4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11" y="2888940"/>
            <a:ext cx="5156189" cy="33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54493" y="6254264"/>
            <a:ext cx="5132308" cy="369332"/>
          </a:xfrm>
          <a:prstGeom prst="rect">
            <a:avLst/>
          </a:prstGeom>
        </p:spPr>
        <p:txBody>
          <a:bodyPr wrap="square">
            <a:spAutoFit/>
          </a:bodyPr>
          <a:lstStyle/>
          <a:p>
            <a:r>
              <a:rPr lang="en-CA" dirty="0">
                <a:hlinkClick r:id="rId4"/>
              </a:rPr>
              <a:t>http://openeducationeuropa.eu/en/project/emma-0</a:t>
            </a:r>
            <a:endParaRPr lang="en-CA" dirty="0"/>
          </a:p>
        </p:txBody>
      </p:sp>
    </p:spTree>
    <p:extLst>
      <p:ext uri="{BB962C8B-B14F-4D97-AF65-F5344CB8AC3E}">
        <p14:creationId xmlns:p14="http://schemas.microsoft.com/office/powerpoint/2010/main" val="2759507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*sigh* … </a:t>
            </a:r>
            <a:r>
              <a:rPr lang="en-CA" dirty="0" err="1" smtClean="0"/>
              <a:t>Unizin</a:t>
            </a:r>
            <a:endParaRPr lang="en-CA" dirty="0"/>
          </a:p>
        </p:txBody>
      </p:sp>
      <p:sp>
        <p:nvSpPr>
          <p:cNvPr id="3" name="Content Placeholder 2"/>
          <p:cNvSpPr>
            <a:spLocks noGrp="1"/>
          </p:cNvSpPr>
          <p:nvPr>
            <p:ph idx="1"/>
          </p:nvPr>
        </p:nvSpPr>
        <p:spPr>
          <a:xfrm>
            <a:off x="457200" y="5373216"/>
            <a:ext cx="8363272" cy="882364"/>
          </a:xfrm>
        </p:spPr>
        <p:txBody>
          <a:bodyPr>
            <a:noAutofit/>
          </a:bodyPr>
          <a:lstStyle/>
          <a:p>
            <a:pPr marL="0" indent="0">
              <a:buNone/>
            </a:pPr>
            <a:r>
              <a:rPr lang="en-CA" sz="2800" dirty="0" smtClean="0"/>
              <a:t>“…coalition </a:t>
            </a:r>
            <a:r>
              <a:rPr lang="en-CA" sz="2800" dirty="0"/>
              <a:t>of interdependent universities to provide an LMS, content repository, and learning analytics system</a:t>
            </a:r>
            <a:r>
              <a:rPr lang="en-CA" sz="2800" dirty="0" smtClean="0"/>
              <a:t>.”</a:t>
            </a:r>
            <a:endParaRPr lang="en-CA" sz="2800" dirty="0"/>
          </a:p>
        </p:txBody>
      </p:sp>
      <p:pic>
        <p:nvPicPr>
          <p:cNvPr id="4" name="Picture 3"/>
          <p:cNvPicPr>
            <a:picLocks noChangeAspect="1"/>
          </p:cNvPicPr>
          <p:nvPr/>
        </p:nvPicPr>
        <p:blipFill>
          <a:blip r:embed="rId3"/>
          <a:stretch>
            <a:fillRect/>
          </a:stretch>
        </p:blipFill>
        <p:spPr>
          <a:xfrm>
            <a:off x="457200" y="1417638"/>
            <a:ext cx="6455816" cy="3694942"/>
          </a:xfrm>
          <a:prstGeom prst="rect">
            <a:avLst/>
          </a:prstGeom>
        </p:spPr>
      </p:pic>
      <p:sp>
        <p:nvSpPr>
          <p:cNvPr id="5" name="Rectangle 4"/>
          <p:cNvSpPr/>
          <p:nvPr/>
        </p:nvSpPr>
        <p:spPr>
          <a:xfrm>
            <a:off x="457200" y="6331550"/>
            <a:ext cx="4064959" cy="369332"/>
          </a:xfrm>
          <a:prstGeom prst="rect">
            <a:avLst/>
          </a:prstGeom>
        </p:spPr>
        <p:txBody>
          <a:bodyPr wrap="none">
            <a:spAutoFit/>
          </a:bodyPr>
          <a:lstStyle/>
          <a:p>
            <a:r>
              <a:rPr lang="en-CA" dirty="0">
                <a:hlinkClick r:id="rId4"/>
              </a:rPr>
              <a:t>http://mfeldstein.com/unizin-threat-edx/</a:t>
            </a:r>
            <a:endParaRPr lang="en-CA" dirty="0"/>
          </a:p>
        </p:txBody>
      </p:sp>
    </p:spTree>
    <p:extLst>
      <p:ext uri="{BB962C8B-B14F-4D97-AF65-F5344CB8AC3E}">
        <p14:creationId xmlns:p14="http://schemas.microsoft.com/office/powerpoint/2010/main" val="936921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258816" cy="3514402"/>
          </a:xfrm>
        </p:spPr>
        <p:txBody>
          <a:bodyPr>
            <a:normAutofit/>
          </a:bodyPr>
          <a:lstStyle/>
          <a:p>
            <a:pPr algn="l"/>
            <a:r>
              <a:rPr lang="en-CA" dirty="0" smtClean="0"/>
              <a:t>What is the problem for which colleges and universities are the answer?</a:t>
            </a:r>
            <a:endParaRPr lang="en-CA" dirty="0"/>
          </a:p>
        </p:txBody>
      </p:sp>
      <p:sp>
        <p:nvSpPr>
          <p:cNvPr id="3" name="Content Placeholder 2"/>
          <p:cNvSpPr>
            <a:spLocks noGrp="1"/>
          </p:cNvSpPr>
          <p:nvPr>
            <p:ph idx="1"/>
          </p:nvPr>
        </p:nvSpPr>
        <p:spPr>
          <a:xfrm>
            <a:off x="4932040" y="467233"/>
            <a:ext cx="3610744" cy="3129211"/>
          </a:xfrm>
        </p:spPr>
        <p:txBody>
          <a:bodyPr/>
          <a:lstStyle/>
          <a:p>
            <a:pPr marL="0" indent="0">
              <a:buNone/>
            </a:pPr>
            <a:r>
              <a:rPr lang="en-CA" dirty="0" smtClean="0"/>
              <a:t>Hint: if we look at why </a:t>
            </a:r>
            <a:r>
              <a:rPr lang="en-CA" i="1" dirty="0" smtClean="0"/>
              <a:t>they</a:t>
            </a:r>
            <a:r>
              <a:rPr lang="en-CA" dirty="0" smtClean="0"/>
              <a:t> are starting MOOCs, cost and access aren’t very high on the list…</a:t>
            </a:r>
            <a:endParaRPr lang="en-CA" dirty="0"/>
          </a:p>
        </p:txBody>
      </p:sp>
      <p:pic>
        <p:nvPicPr>
          <p:cNvPr id="4" name="Picture 3"/>
          <p:cNvPicPr>
            <a:picLocks noChangeAspect="1"/>
          </p:cNvPicPr>
          <p:nvPr/>
        </p:nvPicPr>
        <p:blipFill>
          <a:blip r:embed="rId2"/>
          <a:stretch>
            <a:fillRect/>
          </a:stretch>
        </p:blipFill>
        <p:spPr>
          <a:xfrm>
            <a:off x="440371" y="3789040"/>
            <a:ext cx="8045722" cy="2623432"/>
          </a:xfrm>
          <a:prstGeom prst="rect">
            <a:avLst/>
          </a:prstGeom>
        </p:spPr>
      </p:pic>
    </p:spTree>
    <p:extLst>
      <p:ext uri="{BB962C8B-B14F-4D97-AF65-F5344CB8AC3E}">
        <p14:creationId xmlns:p14="http://schemas.microsoft.com/office/powerpoint/2010/main" val="2595201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3"/>
            <a:ext cx="5554960" cy="4032448"/>
          </a:xfrm>
        </p:spPr>
        <p:txBody>
          <a:bodyPr>
            <a:noAutofit/>
          </a:bodyPr>
          <a:lstStyle/>
          <a:p>
            <a:pPr algn="l"/>
            <a:r>
              <a:rPr lang="en-CA" dirty="0" smtClean="0"/>
              <a:t>Why this is important: MOOCs are not second rate and they are not disappearing of being absorbed or anything else.</a:t>
            </a:r>
            <a:endParaRPr lang="en-CA" dirty="0"/>
          </a:p>
        </p:txBody>
      </p:sp>
      <p:sp>
        <p:nvSpPr>
          <p:cNvPr id="3" name="Content Placeholder 2"/>
          <p:cNvSpPr>
            <a:spLocks noGrp="1"/>
          </p:cNvSpPr>
          <p:nvPr>
            <p:ph idx="1"/>
          </p:nvPr>
        </p:nvSpPr>
        <p:spPr>
          <a:xfrm>
            <a:off x="6069507" y="332656"/>
            <a:ext cx="2664296" cy="5688632"/>
          </a:xfrm>
        </p:spPr>
        <p:txBody>
          <a:bodyPr>
            <a:normAutofit fontScale="92500"/>
          </a:bodyPr>
          <a:lstStyle/>
          <a:p>
            <a:pPr marL="0" indent="0">
              <a:buNone/>
            </a:pPr>
            <a:r>
              <a:rPr lang="en-CA" dirty="0" smtClean="0"/>
              <a:t>Yes, they are ‘disruptive’ – “</a:t>
            </a:r>
            <a:r>
              <a:rPr lang="en-CA" dirty="0"/>
              <a:t>their potential to disrupt — on price, technology, even pedagogy — in a long-stagnant industry is only just beginning to be seen."</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47" y="4132150"/>
            <a:ext cx="4571999" cy="204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175262"/>
            <a:ext cx="10206880" cy="646331"/>
          </a:xfrm>
          <a:prstGeom prst="rect">
            <a:avLst/>
          </a:prstGeom>
        </p:spPr>
        <p:txBody>
          <a:bodyPr wrap="square">
            <a:spAutoFit/>
          </a:bodyPr>
          <a:lstStyle/>
          <a:p>
            <a:r>
              <a:rPr lang="en-CA" dirty="0">
                <a:hlinkClick r:id="rId4"/>
              </a:rPr>
              <a:t>http://www.bostonglobe.com/opinion/2014/05/09/moocs-disruption-only-beginning/S2VlsXpK6rzRx4DMrS4ADM/story.html</a:t>
            </a:r>
            <a:endParaRPr lang="en-CA" dirty="0"/>
          </a:p>
        </p:txBody>
      </p:sp>
    </p:spTree>
    <p:extLst>
      <p:ext uri="{BB962C8B-B14F-4D97-AF65-F5344CB8AC3E}">
        <p14:creationId xmlns:p14="http://schemas.microsoft.com/office/powerpoint/2010/main" val="40238256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3010346"/>
          </a:xfrm>
        </p:spPr>
        <p:txBody>
          <a:bodyPr>
            <a:normAutofit/>
          </a:bodyPr>
          <a:lstStyle/>
          <a:p>
            <a:pPr algn="l"/>
            <a:r>
              <a:rPr lang="en-CA" dirty="0" smtClean="0"/>
              <a:t>The ‘disruptive’ in MOOCs is not size or pedagogy or even internet (though all are changed) – it’s that they are </a:t>
            </a:r>
            <a:r>
              <a:rPr lang="en-CA" i="1" dirty="0" smtClean="0"/>
              <a:t>free</a:t>
            </a:r>
            <a:r>
              <a:rPr lang="en-CA" dirty="0" smtClean="0"/>
              <a:t> and </a:t>
            </a:r>
            <a:r>
              <a:rPr lang="en-CA" i="1" dirty="0" smtClean="0"/>
              <a:t>open</a:t>
            </a:r>
            <a:endParaRPr lang="en-CA" dirty="0"/>
          </a:p>
        </p:txBody>
      </p:sp>
      <p:sp>
        <p:nvSpPr>
          <p:cNvPr id="3" name="Content Placeholder 2"/>
          <p:cNvSpPr>
            <a:spLocks noGrp="1"/>
          </p:cNvSpPr>
          <p:nvPr>
            <p:ph idx="1"/>
          </p:nvPr>
        </p:nvSpPr>
        <p:spPr>
          <a:xfrm>
            <a:off x="323528" y="3140968"/>
            <a:ext cx="8075240" cy="720080"/>
          </a:xfrm>
        </p:spPr>
        <p:txBody>
          <a:bodyPr/>
          <a:lstStyle/>
          <a:p>
            <a:pPr marL="0" indent="0">
              <a:buNone/>
            </a:pPr>
            <a:r>
              <a:rPr lang="en-CA" dirty="0" smtClean="0"/>
              <a:t>(The one thing universities have struggled with)</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61048"/>
            <a:ext cx="3248422" cy="2425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54233" y="6358046"/>
            <a:ext cx="10494912" cy="307777"/>
          </a:xfrm>
          <a:prstGeom prst="rect">
            <a:avLst/>
          </a:prstGeom>
        </p:spPr>
        <p:txBody>
          <a:bodyPr wrap="square">
            <a:spAutoFit/>
          </a:bodyPr>
          <a:lstStyle/>
          <a:p>
            <a:r>
              <a:rPr lang="en-CA" sz="1400" dirty="0">
                <a:hlinkClick r:id="rId4"/>
              </a:rPr>
              <a:t>http://www.npr.org/blogs/ed/2014/05/29/316989869/the-future-of-online-ed-isnt-heading-where-you-expect</a:t>
            </a:r>
            <a:endParaRPr lang="en-CA" sz="1400" dirty="0"/>
          </a:p>
        </p:txBody>
      </p:sp>
      <p:sp>
        <p:nvSpPr>
          <p:cNvPr id="6" name="Rectangle 5"/>
          <p:cNvSpPr/>
          <p:nvPr/>
        </p:nvSpPr>
        <p:spPr>
          <a:xfrm>
            <a:off x="4042792" y="3715098"/>
            <a:ext cx="4572000" cy="2554545"/>
          </a:xfrm>
          <a:prstGeom prst="rect">
            <a:avLst/>
          </a:prstGeom>
        </p:spPr>
        <p:txBody>
          <a:bodyPr>
            <a:spAutoFit/>
          </a:bodyPr>
          <a:lstStyle/>
          <a:p>
            <a:r>
              <a:rPr lang="en-CA" sz="3200" dirty="0" smtClean="0"/>
              <a:t>The </a:t>
            </a:r>
            <a:r>
              <a:rPr lang="en-CA" sz="3200" dirty="0"/>
              <a:t>idea of a national networks for free learning is something that can endure, and eventually, become entrenched. </a:t>
            </a:r>
          </a:p>
        </p:txBody>
      </p:sp>
    </p:spTree>
    <p:extLst>
      <p:ext uri="{BB962C8B-B14F-4D97-AF65-F5344CB8AC3E}">
        <p14:creationId xmlns:p14="http://schemas.microsoft.com/office/powerpoint/2010/main" val="3266353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50306"/>
          </a:xfrm>
        </p:spPr>
        <p:txBody>
          <a:bodyPr>
            <a:noAutofit/>
          </a:bodyPr>
          <a:lstStyle/>
          <a:p>
            <a:pPr algn="l"/>
            <a:r>
              <a:rPr lang="en-CA" dirty="0" smtClean="0"/>
              <a:t>We’re beginning to see the importance of this in Matt </a:t>
            </a:r>
            <a:r>
              <a:rPr lang="en-CA" dirty="0" err="1" smtClean="0"/>
              <a:t>Crosslin’s</a:t>
            </a:r>
            <a:r>
              <a:rPr lang="en-CA" dirty="0" smtClean="0"/>
              <a:t> efforts to design a ‘hybrid’ MOOC</a:t>
            </a:r>
            <a:endParaRPr lang="en-CA" dirty="0"/>
          </a:p>
        </p:txBody>
      </p:sp>
      <p:sp>
        <p:nvSpPr>
          <p:cNvPr id="3" name="Content Placeholder 2"/>
          <p:cNvSpPr>
            <a:spLocks noGrp="1"/>
          </p:cNvSpPr>
          <p:nvPr>
            <p:ph idx="1"/>
          </p:nvPr>
        </p:nvSpPr>
        <p:spPr>
          <a:xfrm>
            <a:off x="5004048" y="3075149"/>
            <a:ext cx="3577934" cy="680939"/>
          </a:xfrm>
        </p:spPr>
        <p:txBody>
          <a:bodyPr>
            <a:noAutofit/>
          </a:bodyPr>
          <a:lstStyle/>
          <a:p>
            <a:pPr marL="0" indent="0">
              <a:buNone/>
            </a:pPr>
            <a:r>
              <a:rPr lang="en-CA" dirty="0" smtClean="0"/>
              <a:t>The idea of ‘free and open’ is linked to the importance of dialogue and interaction</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84077"/>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661248"/>
            <a:ext cx="8550696" cy="923330"/>
          </a:xfrm>
          <a:prstGeom prst="rect">
            <a:avLst/>
          </a:prstGeom>
        </p:spPr>
        <p:txBody>
          <a:bodyPr wrap="square">
            <a:spAutoFit/>
          </a:bodyPr>
          <a:lstStyle/>
          <a:p>
            <a:r>
              <a:rPr lang="en-CA" dirty="0">
                <a:hlinkClick r:id="rId4"/>
              </a:rPr>
              <a:t>http://www.edugeekjournal.com/2014/05/04/designing-a-dual-layer-cmoocxmooc</a:t>
            </a:r>
            <a:r>
              <a:rPr lang="en-CA" dirty="0" smtClean="0">
                <a:hlinkClick r:id="rId4"/>
              </a:rPr>
              <a:t>/</a:t>
            </a:r>
            <a:endParaRPr lang="en-CA" dirty="0" smtClean="0"/>
          </a:p>
          <a:p>
            <a:r>
              <a:rPr lang="en-CA" dirty="0">
                <a:hlinkClick r:id="rId5"/>
              </a:rPr>
              <a:t>http://www.edugeekjournal.com/2014/06/07/communal-constructivism-and-dual-layer-moocs/</a:t>
            </a:r>
            <a:endParaRPr lang="en-CA" dirty="0"/>
          </a:p>
        </p:txBody>
      </p:sp>
    </p:spTree>
    <p:extLst>
      <p:ext uri="{BB962C8B-B14F-4D97-AF65-F5344CB8AC3E}">
        <p14:creationId xmlns:p14="http://schemas.microsoft.com/office/powerpoint/2010/main" val="3491501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But why design a hybrid?</a:t>
            </a:r>
            <a:endParaRPr lang="en-CA" dirty="0"/>
          </a:p>
        </p:txBody>
      </p:sp>
      <p:sp>
        <p:nvSpPr>
          <p:cNvPr id="3" name="Content Placeholder 2"/>
          <p:cNvSpPr>
            <a:spLocks noGrp="1"/>
          </p:cNvSpPr>
          <p:nvPr>
            <p:ph idx="1"/>
          </p:nvPr>
        </p:nvSpPr>
        <p:spPr>
          <a:xfrm>
            <a:off x="1619672" y="1418346"/>
            <a:ext cx="6923112" cy="4525963"/>
          </a:xfrm>
        </p:spPr>
        <p:txBody>
          <a:bodyPr>
            <a:normAutofit fontScale="92500" lnSpcReduction="10000"/>
          </a:bodyPr>
          <a:lstStyle/>
          <a:p>
            <a:r>
              <a:rPr lang="en-CA" dirty="0"/>
              <a:t>"Normative communicative actions </a:t>
            </a:r>
            <a:r>
              <a:rPr lang="en-CA" dirty="0" smtClean="0"/>
              <a:t>are those that communicate knowledge based on past experiences…</a:t>
            </a:r>
            <a:endParaRPr lang="en-CA" dirty="0"/>
          </a:p>
          <a:p>
            <a:r>
              <a:rPr lang="en-CA" dirty="0" smtClean="0"/>
              <a:t>"</a:t>
            </a:r>
            <a:r>
              <a:rPr lang="en-CA" dirty="0"/>
              <a:t>Strategic communicative actions </a:t>
            </a:r>
            <a:r>
              <a:rPr lang="en-CA" dirty="0" smtClean="0"/>
              <a:t>… where </a:t>
            </a:r>
            <a:r>
              <a:rPr lang="en-CA" dirty="0"/>
              <a:t>specific reified knowledge is transferred to the learner.</a:t>
            </a:r>
          </a:p>
          <a:p>
            <a:r>
              <a:rPr lang="en-CA" dirty="0" smtClean="0"/>
              <a:t>"</a:t>
            </a:r>
            <a:r>
              <a:rPr lang="en-CA" dirty="0" err="1"/>
              <a:t>Constative</a:t>
            </a:r>
            <a:r>
              <a:rPr lang="en-CA" dirty="0"/>
              <a:t> communicative actions are debates, arguments, and discourses </a:t>
            </a:r>
            <a:r>
              <a:rPr lang="en-CA" dirty="0" smtClean="0"/>
              <a:t>…</a:t>
            </a:r>
            <a:endParaRPr lang="en-CA" dirty="0"/>
          </a:p>
          <a:p>
            <a:r>
              <a:rPr lang="en-CA" dirty="0" smtClean="0"/>
              <a:t>"</a:t>
            </a:r>
            <a:r>
              <a:rPr lang="en-CA" dirty="0"/>
              <a:t>Dramaturgical communicative actions are those that allow for </a:t>
            </a:r>
            <a:r>
              <a:rPr lang="en-CA" dirty="0" smtClean="0"/>
              <a:t>expression…”</a:t>
            </a:r>
            <a:endParaRPr lang="en-CA" dirty="0"/>
          </a:p>
        </p:txBody>
      </p:sp>
      <p:sp>
        <p:nvSpPr>
          <p:cNvPr id="4" name="Rectangle 3"/>
          <p:cNvSpPr/>
          <p:nvPr/>
        </p:nvSpPr>
        <p:spPr>
          <a:xfrm>
            <a:off x="1626640" y="5973472"/>
            <a:ext cx="6256784" cy="646331"/>
          </a:xfrm>
          <a:prstGeom prst="rect">
            <a:avLst/>
          </a:prstGeom>
        </p:spPr>
        <p:txBody>
          <a:bodyPr wrap="square">
            <a:spAutoFit/>
          </a:bodyPr>
          <a:lstStyle/>
          <a:p>
            <a:r>
              <a:rPr lang="en-CA" dirty="0">
                <a:hlinkClick r:id="rId3"/>
              </a:rPr>
              <a:t>http://www.edugeekjournal.com/2014/05/07/why-design-a-xmooc-cmooc-hybrid-ltca-theory/</a:t>
            </a:r>
            <a:endParaRPr lang="en-CA" dirty="0"/>
          </a:p>
        </p:txBody>
      </p:sp>
    </p:spTree>
    <p:extLst>
      <p:ext uri="{BB962C8B-B14F-4D97-AF65-F5344CB8AC3E}">
        <p14:creationId xmlns:p14="http://schemas.microsoft.com/office/powerpoint/2010/main" val="28006492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a:bodyPr>
          <a:lstStyle/>
          <a:p>
            <a:pPr algn="r"/>
            <a:r>
              <a:rPr lang="en-CA" dirty="0" smtClean="0"/>
              <a:t>Let’s build mesh networks of people instead…</a:t>
            </a:r>
            <a:endParaRPr lang="en-CA" dirty="0"/>
          </a:p>
        </p:txBody>
      </p:sp>
      <p:sp>
        <p:nvSpPr>
          <p:cNvPr id="3" name="Content Placeholder 2"/>
          <p:cNvSpPr>
            <a:spLocks noGrp="1"/>
          </p:cNvSpPr>
          <p:nvPr>
            <p:ph idx="1"/>
          </p:nvPr>
        </p:nvSpPr>
        <p:spPr>
          <a:xfrm>
            <a:off x="4572000" y="1916832"/>
            <a:ext cx="4114800" cy="4209331"/>
          </a:xfrm>
        </p:spPr>
        <p:txBody>
          <a:bodyPr/>
          <a:lstStyle/>
          <a:p>
            <a:pPr marL="0" indent="0" algn="r">
              <a:buNone/>
            </a:pPr>
            <a:r>
              <a:rPr lang="en-CA" dirty="0" smtClean="0"/>
              <a:t>“What </a:t>
            </a:r>
            <a:r>
              <a:rPr lang="en-CA" dirty="0"/>
              <a:t>could we actually do on limited budgets that might help people and that we can share, for other people to take and run with to solve their own local issues</a:t>
            </a:r>
            <a:r>
              <a:rPr lang="en-CA" dirty="0" smtClean="0"/>
              <a:t>?”</a:t>
            </a:r>
            <a:endParaRPr lang="en-CA" dirty="0"/>
          </a:p>
        </p:txBody>
      </p:sp>
      <p:pic>
        <p:nvPicPr>
          <p:cNvPr id="4" name="Picture 3"/>
          <p:cNvPicPr>
            <a:picLocks noChangeAspect="1"/>
          </p:cNvPicPr>
          <p:nvPr/>
        </p:nvPicPr>
        <p:blipFill>
          <a:blip r:embed="rId3"/>
          <a:stretch>
            <a:fillRect/>
          </a:stretch>
        </p:blipFill>
        <p:spPr>
          <a:xfrm>
            <a:off x="899592" y="1196752"/>
            <a:ext cx="3377927" cy="4946822"/>
          </a:xfrm>
          <a:prstGeom prst="rect">
            <a:avLst/>
          </a:prstGeom>
        </p:spPr>
      </p:pic>
      <p:sp>
        <p:nvSpPr>
          <p:cNvPr id="5" name="Rectangle 4"/>
          <p:cNvSpPr/>
          <p:nvPr/>
        </p:nvSpPr>
        <p:spPr>
          <a:xfrm>
            <a:off x="809328" y="6148492"/>
            <a:ext cx="8334672" cy="369332"/>
          </a:xfrm>
          <a:prstGeom prst="rect">
            <a:avLst/>
          </a:prstGeom>
        </p:spPr>
        <p:txBody>
          <a:bodyPr wrap="square">
            <a:spAutoFit/>
          </a:bodyPr>
          <a:lstStyle/>
          <a:p>
            <a:r>
              <a:rPr lang="en-CA" dirty="0">
                <a:hlinkClick r:id="rId4"/>
              </a:rPr>
              <a:t>http://cogdogblog.com/2014/05/08/mesh-networks-of-people</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807029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a:bodyPr>
          <a:lstStyle/>
          <a:p>
            <a:pPr algn="l"/>
            <a:r>
              <a:rPr lang="en-CA" dirty="0" smtClean="0"/>
              <a:t>Open content + conversations = learning networks</a:t>
            </a:r>
            <a:endParaRPr lang="en-CA" dirty="0"/>
          </a:p>
        </p:txBody>
      </p:sp>
      <p:sp>
        <p:nvSpPr>
          <p:cNvPr id="3" name="Content Placeholder 2"/>
          <p:cNvSpPr>
            <a:spLocks noGrp="1"/>
          </p:cNvSpPr>
          <p:nvPr>
            <p:ph idx="1"/>
          </p:nvPr>
        </p:nvSpPr>
        <p:spPr>
          <a:xfrm>
            <a:off x="457200" y="2276872"/>
            <a:ext cx="5338936" cy="3849291"/>
          </a:xfrm>
        </p:spPr>
        <p:txBody>
          <a:bodyPr>
            <a:normAutofit/>
          </a:bodyPr>
          <a:lstStyle/>
          <a:p>
            <a:pPr marL="0" indent="0">
              <a:buNone/>
            </a:pPr>
            <a:r>
              <a:rPr lang="en-CA" dirty="0" smtClean="0"/>
              <a:t>The Aboriginal </a:t>
            </a:r>
            <a:r>
              <a:rPr lang="en-CA" dirty="0"/>
              <a:t>Enhancement Schools Network (AESN) in British Columbia, Canada, </a:t>
            </a:r>
            <a:r>
              <a:rPr lang="en-CA" dirty="0" smtClean="0"/>
              <a:t>“offers </a:t>
            </a:r>
            <a:r>
              <a:rPr lang="en-CA" dirty="0"/>
              <a:t>a powerful example of how teacher learning networks can enable deep and transformational </a:t>
            </a:r>
            <a:r>
              <a:rPr lang="en-CA" dirty="0" smtClean="0"/>
              <a:t>change”</a:t>
            </a:r>
            <a:endParaRPr lang="en-CA" dirty="0"/>
          </a:p>
        </p:txBody>
      </p:sp>
      <p:pic>
        <p:nvPicPr>
          <p:cNvPr id="20482" name="Picture 2" descr="Prince George Secondary School Aboriginal Enhancement Schools Network 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013" y="2420888"/>
            <a:ext cx="2779787" cy="27797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839872"/>
            <a:ext cx="8363272" cy="646331"/>
          </a:xfrm>
          <a:prstGeom prst="rect">
            <a:avLst/>
          </a:prstGeom>
          <a:noFill/>
        </p:spPr>
        <p:txBody>
          <a:bodyPr wrap="square" rtlCol="0">
            <a:spAutoFit/>
          </a:bodyPr>
          <a:lstStyle/>
          <a:p>
            <a:r>
              <a:rPr lang="en-CA" dirty="0">
                <a:hlinkClick r:id="rId4"/>
              </a:rPr>
              <a:t>http://</a:t>
            </a:r>
            <a:r>
              <a:rPr lang="en-CA" dirty="0" smtClean="0">
                <a:hlinkClick r:id="rId4"/>
              </a:rPr>
              <a:t>ineducation.ca/ineducation/article/view/136</a:t>
            </a:r>
            <a:r>
              <a:rPr lang="en-CA" dirty="0" smtClean="0"/>
              <a:t>   </a:t>
            </a:r>
          </a:p>
          <a:p>
            <a:r>
              <a:rPr lang="en-CA" dirty="0" smtClean="0"/>
              <a:t>Image</a:t>
            </a:r>
            <a:r>
              <a:rPr lang="en-CA" dirty="0"/>
              <a:t>: </a:t>
            </a:r>
            <a:r>
              <a:rPr lang="en-CA" dirty="0">
                <a:hlinkClick r:id="rId5"/>
              </a:rPr>
              <a:t>http://</a:t>
            </a:r>
            <a:r>
              <a:rPr lang="en-CA" dirty="0" smtClean="0">
                <a:hlinkClick r:id="rId5"/>
              </a:rPr>
              <a:t>www.jenniferannaispighin.com/apps/photos/photo?photoid=58051954</a:t>
            </a:r>
            <a:r>
              <a:rPr lang="en-CA" dirty="0" smtClean="0"/>
              <a:t> </a:t>
            </a:r>
            <a:endParaRPr lang="en-CA" dirty="0"/>
          </a:p>
        </p:txBody>
      </p:sp>
    </p:spTree>
    <p:extLst>
      <p:ext uri="{BB962C8B-B14F-4D97-AF65-F5344CB8AC3E}">
        <p14:creationId xmlns:p14="http://schemas.microsoft.com/office/powerpoint/2010/main" val="1321807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548680"/>
            <a:ext cx="4762872" cy="5400600"/>
          </a:xfrm>
        </p:spPr>
        <p:txBody>
          <a:bodyPr>
            <a:noAutofit/>
          </a:bodyPr>
          <a:lstStyle/>
          <a:p>
            <a:pPr algn="r"/>
            <a:r>
              <a:rPr lang="en-CA" dirty="0" smtClean="0"/>
              <a:t>The old idea that professors tell students what to believe is wrong… and we are learning more about how students learn from each other</a:t>
            </a:r>
            <a:endParaRPr lang="en-CA" dirty="0"/>
          </a:p>
        </p:txBody>
      </p:sp>
      <p:sp>
        <p:nvSpPr>
          <p:cNvPr id="3" name="Content Placeholder 2"/>
          <p:cNvSpPr>
            <a:spLocks noGrp="1"/>
          </p:cNvSpPr>
          <p:nvPr>
            <p:ph idx="1"/>
          </p:nvPr>
        </p:nvSpPr>
        <p:spPr>
          <a:xfrm>
            <a:off x="601216" y="3068960"/>
            <a:ext cx="3322712" cy="3125869"/>
          </a:xfrm>
        </p:spPr>
        <p:txBody>
          <a:bodyPr/>
          <a:lstStyle/>
          <a:p>
            <a:pPr marL="0" indent="0">
              <a:buNone/>
            </a:pPr>
            <a:r>
              <a:rPr lang="en-CA" dirty="0" smtClean="0"/>
              <a:t>For example: “</a:t>
            </a:r>
            <a:r>
              <a:rPr lang="en-CA" dirty="0"/>
              <a:t>interaction with diverse views </a:t>
            </a:r>
            <a:r>
              <a:rPr lang="en-CA" dirty="0" smtClean="0"/>
              <a:t>… causes </a:t>
            </a:r>
            <a:r>
              <a:rPr lang="en-CA" dirty="0"/>
              <a:t>students to moderate their political </a:t>
            </a:r>
            <a:r>
              <a:rPr lang="en-CA" dirty="0" smtClean="0"/>
              <a:t>views.”</a:t>
            </a:r>
            <a:endParaRPr lang="en-CA" dirty="0"/>
          </a:p>
        </p:txBody>
      </p:sp>
      <p:sp>
        <p:nvSpPr>
          <p:cNvPr id="4" name="Rectangle 3"/>
          <p:cNvSpPr/>
          <p:nvPr/>
        </p:nvSpPr>
        <p:spPr>
          <a:xfrm>
            <a:off x="601216" y="6165321"/>
            <a:ext cx="8982744" cy="646331"/>
          </a:xfrm>
          <a:prstGeom prst="rect">
            <a:avLst/>
          </a:prstGeom>
        </p:spPr>
        <p:txBody>
          <a:bodyPr wrap="square">
            <a:spAutoFit/>
          </a:bodyPr>
          <a:lstStyle/>
          <a:p>
            <a:r>
              <a:rPr lang="en-CA" dirty="0">
                <a:hlinkClick r:id="rId3"/>
              </a:rPr>
              <a:t>http://www.insidehighered.com/news/2014/06/10/study-finds-students-themselves-not-professors-lead-some-become-more-liberal-college</a:t>
            </a:r>
            <a:endParaRPr lang="en-CA" dirty="0"/>
          </a:p>
        </p:txBody>
      </p:sp>
      <p:pic>
        <p:nvPicPr>
          <p:cNvPr id="21506" name="Picture 2" descr="https://encrypted-tbn0.gstatic.com/images?q=tbn:ANd9GcTSE_dliwCZKD8U-kg8rKKQFMQnObd-14fxhdD39-gF1e8FHtD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36651"/>
            <a:ext cx="2545159" cy="271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9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Principles for dynamic networks …</a:t>
            </a:r>
            <a:endParaRPr lang="en-CA" dirty="0"/>
          </a:p>
        </p:txBody>
      </p:sp>
      <p:sp>
        <p:nvSpPr>
          <p:cNvPr id="3" name="Content Placeholder 2"/>
          <p:cNvSpPr>
            <a:spLocks noGrp="1"/>
          </p:cNvSpPr>
          <p:nvPr>
            <p:ph idx="1"/>
          </p:nvPr>
        </p:nvSpPr>
        <p:spPr>
          <a:xfrm>
            <a:off x="457200" y="1600201"/>
            <a:ext cx="8229600" cy="1612776"/>
          </a:xfrm>
        </p:spPr>
        <p:txBody>
          <a:bodyPr>
            <a:normAutofit/>
          </a:bodyPr>
          <a:lstStyle/>
          <a:p>
            <a:pPr marL="0" indent="0">
              <a:buNone/>
            </a:pPr>
            <a:r>
              <a:rPr lang="en-CA" dirty="0" err="1"/>
              <a:t>Deleuze</a:t>
            </a:r>
            <a:r>
              <a:rPr lang="en-CA" dirty="0"/>
              <a:t> and </a:t>
            </a:r>
            <a:r>
              <a:rPr lang="en-CA" dirty="0" err="1"/>
              <a:t>Guattari</a:t>
            </a:r>
            <a:r>
              <a:rPr lang="en-CA" dirty="0"/>
              <a:t>  (D &amp; G) enumerate 6 approximate characteristics of the </a:t>
            </a:r>
            <a:r>
              <a:rPr lang="en-CA" dirty="0" smtClean="0"/>
              <a:t>rhizome, including:</a:t>
            </a:r>
            <a:endParaRPr lang="en-CA" dirty="0"/>
          </a:p>
        </p:txBody>
      </p:sp>
      <p:sp>
        <p:nvSpPr>
          <p:cNvPr id="4" name="Rectangle 3"/>
          <p:cNvSpPr/>
          <p:nvPr/>
        </p:nvSpPr>
        <p:spPr>
          <a:xfrm>
            <a:off x="457200" y="3212977"/>
            <a:ext cx="4572000" cy="2554545"/>
          </a:xfrm>
          <a:prstGeom prst="rect">
            <a:avLst/>
          </a:prstGeom>
        </p:spPr>
        <p:txBody>
          <a:bodyPr>
            <a:spAutoFit/>
          </a:bodyPr>
          <a:lstStyle/>
          <a:p>
            <a:pPr marL="342900" indent="-342900">
              <a:buAutoNum type="arabicPeriod"/>
            </a:pPr>
            <a:r>
              <a:rPr lang="en-CA" sz="3200" dirty="0" smtClean="0"/>
              <a:t>Connections</a:t>
            </a:r>
          </a:p>
          <a:p>
            <a:pPr marL="342900" indent="-342900">
              <a:buAutoNum type="arabicPeriod"/>
            </a:pPr>
            <a:r>
              <a:rPr lang="en-CA" sz="3200" dirty="0" smtClean="0"/>
              <a:t>Heterogeneity - </a:t>
            </a:r>
          </a:p>
          <a:p>
            <a:pPr marL="342900" indent="-342900">
              <a:buAutoNum type="arabicPeriod"/>
            </a:pPr>
            <a:r>
              <a:rPr lang="en-CA" sz="3200" dirty="0" smtClean="0"/>
              <a:t>Multiplicity </a:t>
            </a:r>
          </a:p>
          <a:p>
            <a:pPr marL="342900" indent="-342900">
              <a:buAutoNum type="arabicPeriod"/>
            </a:pPr>
            <a:r>
              <a:rPr lang="en-CA" sz="3200" dirty="0" err="1" smtClean="0"/>
              <a:t>Asignifying</a:t>
            </a:r>
            <a:r>
              <a:rPr lang="en-CA" sz="3200" dirty="0" smtClean="0"/>
              <a:t> rupture</a:t>
            </a:r>
          </a:p>
          <a:p>
            <a:r>
              <a:rPr lang="en-CA" sz="3200" dirty="0" smtClean="0"/>
              <a:t>5 </a:t>
            </a:r>
            <a:r>
              <a:rPr lang="en-CA" sz="3200" dirty="0"/>
              <a:t>&amp; 6. Cartography</a:t>
            </a:r>
            <a:endParaRPr lang="en-CA" sz="3200" dirty="0"/>
          </a:p>
        </p:txBody>
      </p:sp>
      <p:pic>
        <p:nvPicPr>
          <p:cNvPr id="22530" name="Picture 2" descr="http://cf.ydcdn.net/1.0.1.20/images/main/rhiz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80928"/>
            <a:ext cx="3600450" cy="37433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4664" y="6282908"/>
            <a:ext cx="8334672" cy="369332"/>
          </a:xfrm>
          <a:prstGeom prst="rect">
            <a:avLst/>
          </a:prstGeom>
        </p:spPr>
        <p:txBody>
          <a:bodyPr wrap="square">
            <a:spAutoFit/>
          </a:bodyPr>
          <a:lstStyle/>
          <a:p>
            <a:r>
              <a:rPr lang="en-CA" dirty="0">
                <a:hlinkClick r:id="rId4"/>
              </a:rPr>
              <a:t>http://jennymackness.wordpress.com/2014/06/24/principles-for-rhizomatic-thinking/</a:t>
            </a:r>
            <a:endParaRPr lang="en-CA" dirty="0"/>
          </a:p>
        </p:txBody>
      </p:sp>
    </p:spTree>
    <p:extLst>
      <p:ext uri="{BB962C8B-B14F-4D97-AF65-F5344CB8AC3E}">
        <p14:creationId xmlns:p14="http://schemas.microsoft.com/office/powerpoint/2010/main" val="31799591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63272" cy="1786210"/>
          </a:xfrm>
        </p:spPr>
        <p:txBody>
          <a:bodyPr>
            <a:normAutofit/>
          </a:bodyPr>
          <a:lstStyle/>
          <a:p>
            <a:pPr algn="l"/>
            <a:r>
              <a:rPr lang="en-CA" dirty="0" smtClean="0"/>
              <a:t>Social networks as seen by Harrison C. White…</a:t>
            </a:r>
            <a:endParaRPr lang="en-CA" dirty="0"/>
          </a:p>
        </p:txBody>
      </p:sp>
      <p:sp>
        <p:nvSpPr>
          <p:cNvPr id="3" name="Content Placeholder 2"/>
          <p:cNvSpPr>
            <a:spLocks noGrp="1"/>
          </p:cNvSpPr>
          <p:nvPr>
            <p:ph idx="1"/>
          </p:nvPr>
        </p:nvSpPr>
        <p:spPr>
          <a:xfrm>
            <a:off x="4211960" y="1412776"/>
            <a:ext cx="4474840" cy="4680520"/>
          </a:xfrm>
        </p:spPr>
        <p:txBody>
          <a:bodyPr>
            <a:normAutofit lnSpcReduction="10000"/>
          </a:bodyPr>
          <a:lstStyle/>
          <a:p>
            <a:pPr marL="0" indent="0">
              <a:buNone/>
            </a:pPr>
            <a:r>
              <a:rPr lang="en-CA" dirty="0"/>
              <a:t>"Social life is made up of endless chains and multiple overlapping nets, with no clear boundaries. It is long stings .... It is only a messy mesh or, rather, mush. Social reality is a terrain, a typology of networks and chains."</a:t>
            </a:r>
          </a:p>
          <a:p>
            <a:pPr marL="0" indent="0">
              <a:buNone/>
            </a:pPr>
            <a:endParaRPr lang="en-CA" dirty="0"/>
          </a:p>
        </p:txBody>
      </p:sp>
      <p:pic>
        <p:nvPicPr>
          <p:cNvPr id="23554" name="Picture 2" descr="http://upload.wikimedia.org/wikipedia/commons/thumb/6/68/Harrisonwhite.jpg/220px-Harrisonwh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2880320" cy="38753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093296"/>
            <a:ext cx="8910736" cy="369332"/>
          </a:xfrm>
          <a:prstGeom prst="rect">
            <a:avLst/>
          </a:prstGeom>
        </p:spPr>
        <p:txBody>
          <a:bodyPr wrap="square">
            <a:spAutoFit/>
          </a:bodyPr>
          <a:lstStyle/>
          <a:p>
            <a:r>
              <a:rPr lang="en-CA" dirty="0">
                <a:hlinkClick r:id="rId4"/>
              </a:rPr>
              <a:t>http://citeseerx.ist.psu.edu/viewdoc/download?doi=10.1.1.195.3584&amp;rep=rep1&amp;type=pdf</a:t>
            </a:r>
            <a:endParaRPr lang="en-CA" dirty="0"/>
          </a:p>
        </p:txBody>
      </p:sp>
    </p:spTree>
    <p:extLst>
      <p:ext uri="{BB962C8B-B14F-4D97-AF65-F5344CB8AC3E}">
        <p14:creationId xmlns:p14="http://schemas.microsoft.com/office/powerpoint/2010/main" val="1919450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59016" cy="4378498"/>
          </a:xfrm>
        </p:spPr>
        <p:txBody>
          <a:bodyPr>
            <a:noAutofit/>
          </a:bodyPr>
          <a:lstStyle/>
          <a:p>
            <a:pPr algn="l"/>
            <a:r>
              <a:rPr lang="en-CA" dirty="0" smtClean="0"/>
              <a:t>The structure of the MOOC is the structure of the network; the principles of the MOOC are the principles of the network</a:t>
            </a:r>
            <a:endParaRPr lang="en-CA" dirty="0"/>
          </a:p>
        </p:txBody>
      </p:sp>
      <p:sp>
        <p:nvSpPr>
          <p:cNvPr id="3" name="Content Placeholder 2"/>
          <p:cNvSpPr>
            <a:spLocks noGrp="1"/>
          </p:cNvSpPr>
          <p:nvPr>
            <p:ph idx="1"/>
          </p:nvPr>
        </p:nvSpPr>
        <p:spPr>
          <a:xfrm>
            <a:off x="457200" y="4653136"/>
            <a:ext cx="8229600" cy="1368152"/>
          </a:xfrm>
        </p:spPr>
        <p:txBody>
          <a:bodyPr>
            <a:noAutofit/>
          </a:bodyPr>
          <a:lstStyle/>
          <a:p>
            <a:pPr marL="0" indent="0">
              <a:buNone/>
            </a:pPr>
            <a:r>
              <a:rPr lang="en-CA" dirty="0"/>
              <a:t>Explanations stem from analyses of patterns of </a:t>
            </a:r>
            <a:r>
              <a:rPr lang="en-CA" dirty="0" smtClean="0"/>
              <a:t>relations… the </a:t>
            </a:r>
            <a:r>
              <a:rPr lang="en-CA" dirty="0"/>
              <a:t>autonomy of entities in the network, and </a:t>
            </a:r>
            <a:r>
              <a:rPr lang="en-CA" dirty="0" smtClean="0"/>
              <a:t>… </a:t>
            </a:r>
            <a:r>
              <a:rPr lang="en-CA" dirty="0"/>
              <a:t>strong and weak ties</a:t>
            </a:r>
          </a:p>
        </p:txBody>
      </p:sp>
      <p:sp>
        <p:nvSpPr>
          <p:cNvPr id="4" name="Rectangle 3"/>
          <p:cNvSpPr/>
          <p:nvPr/>
        </p:nvSpPr>
        <p:spPr>
          <a:xfrm>
            <a:off x="457200" y="6184503"/>
            <a:ext cx="7758608" cy="646331"/>
          </a:xfrm>
          <a:prstGeom prst="rect">
            <a:avLst/>
          </a:prstGeom>
        </p:spPr>
        <p:txBody>
          <a:bodyPr wrap="square">
            <a:spAutoFit/>
          </a:bodyPr>
          <a:lstStyle/>
          <a:p>
            <a:r>
              <a:rPr lang="en-CA" dirty="0">
                <a:hlinkClick r:id="rId3"/>
              </a:rPr>
              <a:t>http://citeseerx.ist.psu.edu/viewdoc/download?doi=10.1.1.130.1129&amp;rep=rep1&amp;type=pdf</a:t>
            </a:r>
            <a:endParaRPr lang="en-CA" dirty="0"/>
          </a:p>
        </p:txBody>
      </p:sp>
      <p:pic>
        <p:nvPicPr>
          <p:cNvPr id="5" name="Picture 4"/>
          <p:cNvPicPr>
            <a:picLocks noChangeAspect="1"/>
          </p:cNvPicPr>
          <p:nvPr/>
        </p:nvPicPr>
        <p:blipFill>
          <a:blip r:embed="rId4"/>
          <a:stretch>
            <a:fillRect/>
          </a:stretch>
        </p:blipFill>
        <p:spPr>
          <a:xfrm>
            <a:off x="6791325" y="642504"/>
            <a:ext cx="1895475" cy="3819525"/>
          </a:xfrm>
          <a:prstGeom prst="rect">
            <a:avLst/>
          </a:prstGeom>
        </p:spPr>
      </p:pic>
    </p:spTree>
    <p:extLst>
      <p:ext uri="{BB962C8B-B14F-4D97-AF65-F5344CB8AC3E}">
        <p14:creationId xmlns:p14="http://schemas.microsoft.com/office/powerpoint/2010/main" val="4141570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430920"/>
            <a:ext cx="5626968" cy="2278000"/>
          </a:xfrm>
        </p:spPr>
        <p:txBody>
          <a:bodyPr>
            <a:normAutofit/>
          </a:bodyPr>
          <a:lstStyle/>
          <a:p>
            <a:pPr algn="r"/>
            <a:r>
              <a:rPr lang="en-CA" dirty="0" smtClean="0"/>
              <a:t>Why they are running MOOCs? What are </a:t>
            </a:r>
            <a:r>
              <a:rPr lang="en-CA" i="1" dirty="0" smtClean="0"/>
              <a:t>their </a:t>
            </a:r>
            <a:r>
              <a:rPr lang="en-CA" dirty="0" smtClean="0"/>
              <a:t>issues?</a:t>
            </a:r>
            <a:endParaRPr lang="en-CA" dirty="0"/>
          </a:p>
        </p:txBody>
      </p:sp>
      <p:sp>
        <p:nvSpPr>
          <p:cNvPr id="3" name="Content Placeholder 2"/>
          <p:cNvSpPr>
            <a:spLocks noGrp="1"/>
          </p:cNvSpPr>
          <p:nvPr>
            <p:ph idx="1"/>
          </p:nvPr>
        </p:nvSpPr>
        <p:spPr>
          <a:xfrm>
            <a:off x="457200" y="2348880"/>
            <a:ext cx="5122912" cy="4255320"/>
          </a:xfrm>
        </p:spPr>
        <p:txBody>
          <a:bodyPr>
            <a:normAutofit/>
          </a:bodyPr>
          <a:lstStyle/>
          <a:p>
            <a:pPr>
              <a:spcBef>
                <a:spcPts val="0"/>
              </a:spcBef>
            </a:pPr>
            <a:r>
              <a:rPr lang="en-CA" dirty="0" smtClean="0"/>
              <a:t>Extend reach and access</a:t>
            </a:r>
          </a:p>
          <a:p>
            <a:pPr>
              <a:spcBef>
                <a:spcPts val="0"/>
              </a:spcBef>
            </a:pPr>
            <a:r>
              <a:rPr lang="en-CA" dirty="0" smtClean="0"/>
              <a:t>Build and maintain brand</a:t>
            </a:r>
          </a:p>
          <a:p>
            <a:pPr>
              <a:spcBef>
                <a:spcPts val="0"/>
              </a:spcBef>
            </a:pPr>
            <a:r>
              <a:rPr lang="en-CA" dirty="0" smtClean="0"/>
              <a:t>Reduce costs, raise revenues</a:t>
            </a:r>
          </a:p>
          <a:p>
            <a:pPr>
              <a:spcBef>
                <a:spcPts val="0"/>
              </a:spcBef>
            </a:pPr>
            <a:r>
              <a:rPr lang="en-CA" dirty="0" smtClean="0"/>
              <a:t>Improve </a:t>
            </a:r>
            <a:r>
              <a:rPr lang="en-CA" dirty="0"/>
              <a:t>e</a:t>
            </a:r>
            <a:r>
              <a:rPr lang="en-CA" dirty="0" smtClean="0"/>
              <a:t>ducational outcomes</a:t>
            </a:r>
          </a:p>
          <a:p>
            <a:pPr>
              <a:spcBef>
                <a:spcPts val="0"/>
              </a:spcBef>
            </a:pPr>
            <a:r>
              <a:rPr lang="en-CA" dirty="0" smtClean="0"/>
              <a:t>Research and innovation in teaching and learning</a:t>
            </a:r>
            <a:endParaRPr lang="en-CA" dirty="0"/>
          </a:p>
        </p:txBody>
      </p:sp>
      <p:pic>
        <p:nvPicPr>
          <p:cNvPr id="4" name="Picture 3"/>
          <p:cNvPicPr>
            <a:picLocks noChangeAspect="1"/>
          </p:cNvPicPr>
          <p:nvPr/>
        </p:nvPicPr>
        <p:blipFill>
          <a:blip r:embed="rId3"/>
          <a:stretch>
            <a:fillRect/>
          </a:stretch>
        </p:blipFill>
        <p:spPr>
          <a:xfrm>
            <a:off x="5968134" y="2646512"/>
            <a:ext cx="2718666" cy="3660055"/>
          </a:xfrm>
          <a:prstGeom prst="rect">
            <a:avLst/>
          </a:prstGeom>
        </p:spPr>
      </p:pic>
      <p:sp>
        <p:nvSpPr>
          <p:cNvPr id="5" name="Rectangle 4"/>
          <p:cNvSpPr/>
          <p:nvPr/>
        </p:nvSpPr>
        <p:spPr>
          <a:xfrm>
            <a:off x="611560" y="6434923"/>
            <a:ext cx="8343037" cy="338554"/>
          </a:xfrm>
          <a:prstGeom prst="rect">
            <a:avLst/>
          </a:prstGeom>
        </p:spPr>
        <p:txBody>
          <a:bodyPr wrap="square">
            <a:spAutoFit/>
          </a:bodyPr>
          <a:lstStyle/>
          <a:p>
            <a:r>
              <a:rPr lang="en-CA" sz="1600" dirty="0">
                <a:hlinkClick r:id="rId4"/>
              </a:rPr>
              <a:t>http://</a:t>
            </a:r>
            <a:r>
              <a:rPr lang="en-CA" sz="1600" dirty="0" smtClean="0">
                <a:hlinkClick r:id="rId4"/>
              </a:rPr>
              <a:t>cbcse.org/wordpress/wp-content/uploads/2014/05/MOOCs_Expectations_and_Reality.pdf</a:t>
            </a:r>
            <a:r>
              <a:rPr lang="en-CA" sz="1600" dirty="0" smtClean="0"/>
              <a:t> </a:t>
            </a:r>
            <a:endParaRPr lang="en-CA" sz="1600" dirty="0"/>
          </a:p>
        </p:txBody>
      </p:sp>
    </p:spTree>
    <p:extLst>
      <p:ext uri="{BB962C8B-B14F-4D97-AF65-F5344CB8AC3E}">
        <p14:creationId xmlns:p14="http://schemas.microsoft.com/office/powerpoint/2010/main" val="14901293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5824"/>
            <a:ext cx="8229600" cy="1143000"/>
          </a:xfrm>
        </p:spPr>
        <p:txBody>
          <a:bodyPr>
            <a:noAutofit/>
          </a:bodyPr>
          <a:lstStyle/>
          <a:p>
            <a:pPr algn="l"/>
            <a:r>
              <a:rPr lang="en-CA" dirty="0" err="1" smtClean="0"/>
              <a:t>Optogenetics</a:t>
            </a:r>
            <a:r>
              <a:rPr lang="en-CA" dirty="0" smtClean="0"/>
              <a:t>, connections and the diversity of the neural network</a:t>
            </a:r>
            <a:endParaRPr lang="en-CA" dirty="0"/>
          </a:p>
        </p:txBody>
      </p:sp>
      <p:sp>
        <p:nvSpPr>
          <p:cNvPr id="3" name="Content Placeholder 2"/>
          <p:cNvSpPr>
            <a:spLocks noGrp="1"/>
          </p:cNvSpPr>
          <p:nvPr>
            <p:ph idx="1"/>
          </p:nvPr>
        </p:nvSpPr>
        <p:spPr>
          <a:xfrm>
            <a:off x="457200" y="1772816"/>
            <a:ext cx="3682752" cy="4353347"/>
          </a:xfrm>
        </p:spPr>
        <p:txBody>
          <a:bodyPr>
            <a:normAutofit/>
          </a:bodyPr>
          <a:lstStyle/>
          <a:p>
            <a:pPr marL="0" indent="0">
              <a:buNone/>
            </a:pPr>
            <a:r>
              <a:rPr lang="en-CA" dirty="0" smtClean="0"/>
              <a:t>“There’s </a:t>
            </a:r>
            <a:r>
              <a:rPr lang="en-CA" dirty="0"/>
              <a:t>no such thing as a generic neuron,” says Anderson, who estimates that there may be up to 10,000 distinct classes of neurons in the brain.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950535"/>
            <a:ext cx="4119166" cy="310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941497"/>
            <a:ext cx="8856984" cy="369332"/>
          </a:xfrm>
          <a:prstGeom prst="rect">
            <a:avLst/>
          </a:prstGeom>
        </p:spPr>
        <p:txBody>
          <a:bodyPr wrap="square">
            <a:spAutoFit/>
          </a:bodyPr>
          <a:lstStyle/>
          <a:p>
            <a:r>
              <a:rPr lang="en-CA" dirty="0">
                <a:hlinkClick r:id="rId4"/>
              </a:rPr>
              <a:t>http://www.technologyreview.com/featuredstory/528226/neurosciences-new-toolbox/</a:t>
            </a:r>
            <a:endParaRPr lang="en-CA" dirty="0"/>
          </a:p>
        </p:txBody>
      </p:sp>
    </p:spTree>
    <p:extLst>
      <p:ext uri="{BB962C8B-B14F-4D97-AF65-F5344CB8AC3E}">
        <p14:creationId xmlns:p14="http://schemas.microsoft.com/office/powerpoint/2010/main" val="1987234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19256" cy="2506290"/>
          </a:xfrm>
        </p:spPr>
        <p:txBody>
          <a:bodyPr>
            <a:noAutofit/>
          </a:bodyPr>
          <a:lstStyle/>
          <a:p>
            <a:pPr algn="r"/>
            <a:r>
              <a:rPr lang="en-CA" dirty="0" smtClean="0"/>
              <a:t>Far from curriculum, we should be emphasizing diversity, experience and autonomy in learning</a:t>
            </a:r>
            <a:endParaRPr lang="en-CA"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2780928"/>
            <a:ext cx="5688632" cy="319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193797"/>
            <a:ext cx="9486800" cy="369332"/>
          </a:xfrm>
          <a:prstGeom prst="rect">
            <a:avLst/>
          </a:prstGeom>
        </p:spPr>
        <p:txBody>
          <a:bodyPr wrap="square">
            <a:spAutoFit/>
          </a:bodyPr>
          <a:lstStyle/>
          <a:p>
            <a:r>
              <a:rPr lang="en-CA" dirty="0">
                <a:hlinkClick r:id="rId4"/>
              </a:rPr>
              <a:t>http://www.macleans.ca/society/health/bringing-mindfulness-to-the-school-curriculum/</a:t>
            </a:r>
            <a:endParaRPr lang="en-CA" dirty="0"/>
          </a:p>
        </p:txBody>
      </p:sp>
    </p:spTree>
    <p:extLst>
      <p:ext uri="{BB962C8B-B14F-4D97-AF65-F5344CB8AC3E}">
        <p14:creationId xmlns:p14="http://schemas.microsoft.com/office/powerpoint/2010/main" val="22085913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131024" cy="3226370"/>
          </a:xfrm>
        </p:spPr>
        <p:txBody>
          <a:bodyPr>
            <a:noAutofit/>
          </a:bodyPr>
          <a:lstStyle/>
          <a:p>
            <a:pPr algn="l"/>
            <a:r>
              <a:rPr lang="en-CA" dirty="0" smtClean="0"/>
              <a:t>The idea of the MOOC is not just the idea of open resources, or even open teaching … it’s about </a:t>
            </a:r>
            <a:r>
              <a:rPr lang="en-CA" i="1" dirty="0" smtClean="0"/>
              <a:t>living</a:t>
            </a:r>
            <a:r>
              <a:rPr lang="en-CA" dirty="0" smtClean="0"/>
              <a:t> openly</a:t>
            </a:r>
            <a:endParaRPr lang="en-CA" dirty="0"/>
          </a:p>
        </p:txBody>
      </p:sp>
      <p:sp>
        <p:nvSpPr>
          <p:cNvPr id="3" name="Content Placeholder 2"/>
          <p:cNvSpPr>
            <a:spLocks noGrp="1"/>
          </p:cNvSpPr>
          <p:nvPr>
            <p:ph idx="1"/>
          </p:nvPr>
        </p:nvSpPr>
        <p:spPr>
          <a:xfrm>
            <a:off x="457200" y="3717032"/>
            <a:ext cx="4474840" cy="2520280"/>
          </a:xfrm>
        </p:spPr>
        <p:txBody>
          <a:bodyPr>
            <a:normAutofit lnSpcReduction="10000"/>
          </a:bodyPr>
          <a:lstStyle/>
          <a:p>
            <a:pPr marL="0" indent="0">
              <a:buNone/>
            </a:pPr>
            <a:r>
              <a:rPr lang="en-CA" dirty="0" smtClean="0"/>
              <a:t>It’s not about </a:t>
            </a:r>
            <a:r>
              <a:rPr lang="en-CA" i="1" dirty="0" smtClean="0"/>
              <a:t>teaching</a:t>
            </a:r>
            <a:r>
              <a:rPr lang="en-CA" dirty="0" smtClean="0"/>
              <a:t> it’s about sharing the process of thought and inference and discovery with those around you</a:t>
            </a:r>
            <a:endParaRPr lang="en-CA" dirty="0"/>
          </a:p>
        </p:txBody>
      </p:sp>
      <p:sp>
        <p:nvSpPr>
          <p:cNvPr id="4" name="Rectangle 3"/>
          <p:cNvSpPr/>
          <p:nvPr/>
        </p:nvSpPr>
        <p:spPr>
          <a:xfrm>
            <a:off x="457200" y="6052646"/>
            <a:ext cx="8982744" cy="369332"/>
          </a:xfrm>
          <a:prstGeom prst="rect">
            <a:avLst/>
          </a:prstGeom>
        </p:spPr>
        <p:txBody>
          <a:bodyPr wrap="square">
            <a:spAutoFit/>
          </a:bodyPr>
          <a:lstStyle/>
          <a:p>
            <a:r>
              <a:rPr lang="en-CA" dirty="0">
                <a:hlinkClick r:id="rId3"/>
              </a:rPr>
              <a:t>http://mdvfunes.com/2014/05/25/the-psychology-of-open-on-wrestling-your-inner-mooc</a:t>
            </a:r>
            <a:r>
              <a:rPr lang="en-CA" dirty="0" smtClean="0">
                <a:hlinkClick r:id="rId3"/>
              </a:rPr>
              <a:t>/</a:t>
            </a:r>
            <a:r>
              <a:rPr lang="en-CA" dirty="0" smtClean="0"/>
              <a:t> </a:t>
            </a:r>
            <a:endParaRPr lang="en-CA" dirty="0"/>
          </a:p>
        </p:txBody>
      </p:sp>
      <p:pic>
        <p:nvPicPr>
          <p:cNvPr id="24578" name="Picture 2" descr="recite-23960-524939051-11iv7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393171"/>
            <a:ext cx="2666727" cy="3444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876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Sharing with things like…</a:t>
            </a:r>
            <a:endParaRPr lang="en-CA" dirty="0"/>
          </a:p>
        </p:txBody>
      </p:sp>
      <p:sp>
        <p:nvSpPr>
          <p:cNvPr id="3" name="Content Placeholder 2"/>
          <p:cNvSpPr>
            <a:spLocks noGrp="1"/>
          </p:cNvSpPr>
          <p:nvPr>
            <p:ph idx="1"/>
          </p:nvPr>
        </p:nvSpPr>
        <p:spPr>
          <a:xfrm>
            <a:off x="457200" y="1600200"/>
            <a:ext cx="3322712" cy="4525963"/>
          </a:xfrm>
        </p:spPr>
        <p:txBody>
          <a:bodyPr/>
          <a:lstStyle/>
          <a:p>
            <a:r>
              <a:rPr lang="en-CA" dirty="0" smtClean="0"/>
              <a:t>BoardThing</a:t>
            </a:r>
          </a:p>
          <a:p>
            <a:r>
              <a:rPr lang="en-CA" dirty="0" smtClean="0"/>
              <a:t>“</a:t>
            </a:r>
            <a:r>
              <a:rPr lang="en-CA" dirty="0"/>
              <a:t>Create cards with text or images</a:t>
            </a:r>
            <a:r>
              <a:rPr lang="en-CA" dirty="0" smtClean="0"/>
              <a:t>. Move </a:t>
            </a:r>
            <a:r>
              <a:rPr lang="en-CA" dirty="0"/>
              <a:t>and arrange cards with collaborators on a shared board</a:t>
            </a:r>
            <a:r>
              <a:rPr lang="en-CA" dirty="0" smtClean="0"/>
              <a:t>.”</a:t>
            </a:r>
          </a:p>
          <a:p>
            <a:endParaRPr lang="en-CA" dirty="0"/>
          </a:p>
        </p:txBody>
      </p:sp>
      <p:sp>
        <p:nvSpPr>
          <p:cNvPr id="4" name="Rectangle 3"/>
          <p:cNvSpPr/>
          <p:nvPr/>
        </p:nvSpPr>
        <p:spPr>
          <a:xfrm>
            <a:off x="611560" y="5756831"/>
            <a:ext cx="2456891" cy="369332"/>
          </a:xfrm>
          <a:prstGeom prst="rect">
            <a:avLst/>
          </a:prstGeom>
        </p:spPr>
        <p:txBody>
          <a:bodyPr wrap="none">
            <a:spAutoFit/>
          </a:bodyPr>
          <a:lstStyle/>
          <a:p>
            <a:r>
              <a:rPr lang="en-CA" dirty="0">
                <a:hlinkClick r:id="rId3"/>
              </a:rPr>
              <a:t>http://boardthing.com</a:t>
            </a:r>
            <a:r>
              <a:rPr lang="en-CA" dirty="0" smtClean="0">
                <a:hlinkClick r:id="rId3"/>
              </a:rPr>
              <a:t>/</a:t>
            </a:r>
            <a:r>
              <a:rPr lang="en-CA" dirty="0" smtClean="0"/>
              <a:t> </a:t>
            </a:r>
            <a:endParaRPr lang="en-CA" dirty="0"/>
          </a:p>
        </p:txBody>
      </p:sp>
      <p:pic>
        <p:nvPicPr>
          <p:cNvPr id="25602" name="Picture 2" descr="http://boardthing.com/img/robin-uchi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1772816"/>
            <a:ext cx="5007449" cy="337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84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Things like…</a:t>
            </a:r>
            <a:endParaRPr lang="en-CA" dirty="0"/>
          </a:p>
        </p:txBody>
      </p:sp>
      <p:sp>
        <p:nvSpPr>
          <p:cNvPr id="3" name="Content Placeholder 2"/>
          <p:cNvSpPr>
            <a:spLocks noGrp="1"/>
          </p:cNvSpPr>
          <p:nvPr>
            <p:ph idx="1"/>
          </p:nvPr>
        </p:nvSpPr>
        <p:spPr/>
        <p:txBody>
          <a:bodyPr/>
          <a:lstStyle/>
          <a:p>
            <a:r>
              <a:rPr lang="en-CA" dirty="0" err="1" smtClean="0"/>
              <a:t>MOOCopoly</a:t>
            </a:r>
            <a:r>
              <a:rPr lang="en-CA" dirty="0" smtClean="0"/>
              <a:t>, the game</a:t>
            </a:r>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382" y="2415307"/>
            <a:ext cx="3893418" cy="38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0466" y="2415307"/>
            <a:ext cx="4332916" cy="3539430"/>
          </a:xfrm>
          <a:prstGeom prst="rect">
            <a:avLst/>
          </a:prstGeom>
        </p:spPr>
        <p:txBody>
          <a:bodyPr wrap="square">
            <a:spAutoFit/>
          </a:bodyPr>
          <a:lstStyle/>
          <a:p>
            <a:r>
              <a:rPr lang="en-CA" sz="3200" dirty="0" smtClean="0"/>
              <a:t>Alan Levine: “I </a:t>
            </a:r>
            <a:r>
              <a:rPr lang="en-CA" sz="3200" dirty="0"/>
              <a:t>came across a </a:t>
            </a:r>
            <a:r>
              <a:rPr lang="en-CA" sz="3200" dirty="0">
                <a:hlinkClick r:id="rId4"/>
              </a:rPr>
              <a:t>Monopoly template in Photoshop</a:t>
            </a:r>
            <a:r>
              <a:rPr lang="en-CA" sz="3200" dirty="0"/>
              <a:t>," he writes, "found within a 2008 blog post by Brad Frost. Yep, a self hosted blog strikes again</a:t>
            </a:r>
            <a:r>
              <a:rPr lang="en-CA" sz="3200" dirty="0" smtClean="0"/>
              <a:t>.”</a:t>
            </a:r>
            <a:endParaRPr lang="en-CA" sz="3200" dirty="0"/>
          </a:p>
        </p:txBody>
      </p:sp>
      <p:sp>
        <p:nvSpPr>
          <p:cNvPr id="6" name="Rectangle 5"/>
          <p:cNvSpPr/>
          <p:nvPr/>
        </p:nvSpPr>
        <p:spPr>
          <a:xfrm>
            <a:off x="548517" y="6400512"/>
            <a:ext cx="8622704" cy="369332"/>
          </a:xfrm>
          <a:prstGeom prst="rect">
            <a:avLst/>
          </a:prstGeom>
        </p:spPr>
        <p:txBody>
          <a:bodyPr wrap="square">
            <a:spAutoFit/>
          </a:bodyPr>
          <a:lstStyle/>
          <a:p>
            <a:r>
              <a:rPr lang="en-CA" dirty="0">
                <a:hlinkClick r:id="rId5"/>
              </a:rPr>
              <a:t>http://cogdogblog.com/2014/05/03/moocopoly-the-game/</a:t>
            </a:r>
            <a:endParaRPr lang="en-CA" dirty="0"/>
          </a:p>
        </p:txBody>
      </p:sp>
    </p:spTree>
    <p:extLst>
      <p:ext uri="{BB962C8B-B14F-4D97-AF65-F5344CB8AC3E}">
        <p14:creationId xmlns:p14="http://schemas.microsoft.com/office/powerpoint/2010/main" val="1234388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dirty="0" smtClean="0"/>
              <a:t>The future of open is decentralized - that’s </a:t>
            </a:r>
            <a:r>
              <a:rPr lang="en-CA" dirty="0"/>
              <a:t>why it is being opposed</a:t>
            </a:r>
          </a:p>
        </p:txBody>
      </p:sp>
      <p:sp>
        <p:nvSpPr>
          <p:cNvPr id="3" name="Content Placeholder 2"/>
          <p:cNvSpPr>
            <a:spLocks noGrp="1"/>
          </p:cNvSpPr>
          <p:nvPr>
            <p:ph idx="1"/>
          </p:nvPr>
        </p:nvSpPr>
        <p:spPr/>
        <p:txBody>
          <a:bodyPr/>
          <a:lstStyle/>
          <a:p>
            <a:r>
              <a:rPr lang="en-CA" dirty="0" smtClean="0"/>
              <a:t>“</a:t>
            </a:r>
            <a:r>
              <a:rPr lang="en-CA" dirty="0"/>
              <a:t>As a consequence, though, of this clampdown we are seeing the rise of genuinely distributed networks that circumvent attempts at control - things like </a:t>
            </a:r>
            <a:r>
              <a:rPr lang="en-CA" dirty="0" err="1">
                <a:hlinkClick r:id="rId3"/>
              </a:rPr>
              <a:t>BitTorrent</a:t>
            </a:r>
            <a:r>
              <a:rPr lang="en-CA" dirty="0"/>
              <a:t>, </a:t>
            </a:r>
            <a:r>
              <a:rPr lang="en-CA" dirty="0" err="1">
                <a:hlinkClick r:id="rId4"/>
              </a:rPr>
              <a:t>Bitcoin</a:t>
            </a:r>
            <a:r>
              <a:rPr lang="en-CA" dirty="0"/>
              <a:t>, </a:t>
            </a:r>
            <a:r>
              <a:rPr lang="en-CA" dirty="0" err="1">
                <a:hlinkClick r:id="rId5"/>
              </a:rPr>
              <a:t>DarkMarket</a:t>
            </a:r>
            <a:r>
              <a:rPr lang="en-CA" dirty="0"/>
              <a:t>, and now, </a:t>
            </a:r>
            <a:r>
              <a:rPr lang="en-CA" dirty="0" err="1">
                <a:hlinkClick r:id="rId6"/>
              </a:rPr>
              <a:t>MaidSafe</a:t>
            </a:r>
            <a:r>
              <a:rPr lang="en-CA" dirty="0"/>
              <a:t>, which allows users to share bandwidth and processing </a:t>
            </a:r>
            <a:r>
              <a:rPr lang="en-CA" dirty="0" smtClean="0"/>
              <a:t>power”</a:t>
            </a:r>
            <a:endParaRPr lang="en-CA" dirty="0"/>
          </a:p>
        </p:txBody>
      </p:sp>
      <p:sp>
        <p:nvSpPr>
          <p:cNvPr id="4" name="Rectangle 3"/>
          <p:cNvSpPr/>
          <p:nvPr/>
        </p:nvSpPr>
        <p:spPr>
          <a:xfrm>
            <a:off x="457200" y="5944311"/>
            <a:ext cx="7326560" cy="369332"/>
          </a:xfrm>
          <a:prstGeom prst="rect">
            <a:avLst/>
          </a:prstGeom>
        </p:spPr>
        <p:txBody>
          <a:bodyPr wrap="square">
            <a:spAutoFit/>
          </a:bodyPr>
          <a:lstStyle/>
          <a:p>
            <a:r>
              <a:rPr lang="en-CA" dirty="0">
                <a:hlinkClick r:id="rId7"/>
              </a:rPr>
              <a:t>http://www.dailydot.com/technology/decentralized-internet-future/</a:t>
            </a:r>
            <a:endParaRPr lang="en-CA" dirty="0"/>
          </a:p>
        </p:txBody>
      </p:sp>
    </p:spTree>
    <p:extLst>
      <p:ext uri="{BB962C8B-B14F-4D97-AF65-F5344CB8AC3E}">
        <p14:creationId xmlns:p14="http://schemas.microsoft.com/office/powerpoint/2010/main" val="29393378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Autofit/>
          </a:bodyPr>
          <a:lstStyle/>
          <a:p>
            <a:pPr algn="l"/>
            <a:r>
              <a:rPr lang="en-CA" dirty="0" smtClean="0"/>
              <a:t>That’s why internet access is being sold to the highest bidder</a:t>
            </a:r>
            <a:endParaRPr lang="en-CA" dirty="0"/>
          </a:p>
        </p:txBody>
      </p:sp>
      <p:sp>
        <p:nvSpPr>
          <p:cNvPr id="3" name="Content Placeholder 2"/>
          <p:cNvSpPr>
            <a:spLocks noGrp="1"/>
          </p:cNvSpPr>
          <p:nvPr>
            <p:ph idx="1"/>
          </p:nvPr>
        </p:nvSpPr>
        <p:spPr>
          <a:xfrm>
            <a:off x="457200" y="1988840"/>
            <a:ext cx="4618856" cy="3849291"/>
          </a:xfrm>
        </p:spPr>
        <p:txBody>
          <a:bodyPr/>
          <a:lstStyle/>
          <a:p>
            <a:r>
              <a:rPr lang="en-CA" dirty="0" smtClean="0"/>
              <a:t>But, of course, it’s not just the internet – it’s our decentralized and common system of laws and values</a:t>
            </a:r>
          </a:p>
          <a:p>
            <a:r>
              <a:rPr lang="en-CA" dirty="0" smtClean="0"/>
              <a:t>Thus, the US FCC votes to end net neutrality</a:t>
            </a:r>
          </a:p>
          <a:p>
            <a:endParaRPr lang="en-CA" dirty="0"/>
          </a:p>
        </p:txBody>
      </p:sp>
      <p:sp>
        <p:nvSpPr>
          <p:cNvPr id="4" name="Rectangle 3"/>
          <p:cNvSpPr/>
          <p:nvPr/>
        </p:nvSpPr>
        <p:spPr>
          <a:xfrm>
            <a:off x="457200" y="5653465"/>
            <a:ext cx="3807004" cy="369332"/>
          </a:xfrm>
          <a:prstGeom prst="rect">
            <a:avLst/>
          </a:prstGeom>
        </p:spPr>
        <p:txBody>
          <a:bodyPr wrap="none">
            <a:spAutoFit/>
          </a:bodyPr>
          <a:lstStyle/>
          <a:p>
            <a:r>
              <a:rPr lang="en-CA" dirty="0">
                <a:hlinkClick r:id="rId3"/>
              </a:rPr>
              <a:t>https://medium.com/p/7805f8049503</a:t>
            </a:r>
            <a:endParaRPr lang="en-CA" dirty="0"/>
          </a:p>
        </p:txBody>
      </p:sp>
      <p:pic>
        <p:nvPicPr>
          <p:cNvPr id="5" name="Picture 4"/>
          <p:cNvPicPr>
            <a:picLocks noChangeAspect="1"/>
          </p:cNvPicPr>
          <p:nvPr/>
        </p:nvPicPr>
        <p:blipFill>
          <a:blip r:embed="rId4"/>
          <a:stretch>
            <a:fillRect/>
          </a:stretch>
        </p:blipFill>
        <p:spPr>
          <a:xfrm>
            <a:off x="4860032" y="2111913"/>
            <a:ext cx="3240360" cy="3820475"/>
          </a:xfrm>
          <a:prstGeom prst="rect">
            <a:avLst/>
          </a:prstGeom>
        </p:spPr>
      </p:pic>
      <p:sp>
        <p:nvSpPr>
          <p:cNvPr id="6" name="Rectangle 5"/>
          <p:cNvSpPr/>
          <p:nvPr/>
        </p:nvSpPr>
        <p:spPr>
          <a:xfrm>
            <a:off x="457200" y="6022797"/>
            <a:ext cx="5266928" cy="646331"/>
          </a:xfrm>
          <a:prstGeom prst="rect">
            <a:avLst/>
          </a:prstGeom>
        </p:spPr>
        <p:txBody>
          <a:bodyPr wrap="square">
            <a:spAutoFit/>
          </a:bodyPr>
          <a:lstStyle/>
          <a:p>
            <a:r>
              <a:rPr lang="en-CA" dirty="0" smtClean="0"/>
              <a:t>Image: </a:t>
            </a:r>
            <a:r>
              <a:rPr lang="en-CA" dirty="0" smtClean="0">
                <a:hlinkClick r:id="rId5"/>
              </a:rPr>
              <a:t>http</a:t>
            </a:r>
            <a:r>
              <a:rPr lang="en-CA" dirty="0">
                <a:hlinkClick r:id="rId5"/>
              </a:rPr>
              <a:t>://noarmycanstopanidea.com/everything-you-need-to-know-about-the-end-of-net-neutrality</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39383467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274638"/>
            <a:ext cx="5626968" cy="2650306"/>
          </a:xfrm>
        </p:spPr>
        <p:txBody>
          <a:bodyPr>
            <a:noAutofit/>
          </a:bodyPr>
          <a:lstStyle/>
          <a:p>
            <a:pPr algn="r"/>
            <a:r>
              <a:rPr lang="en-CA" dirty="0" smtClean="0"/>
              <a:t>The open content movement is beginning to address open policy</a:t>
            </a:r>
            <a:endParaRPr lang="en-CA" dirty="0"/>
          </a:p>
        </p:txBody>
      </p:sp>
      <p:sp>
        <p:nvSpPr>
          <p:cNvPr id="3" name="Content Placeholder 2"/>
          <p:cNvSpPr>
            <a:spLocks noGrp="1"/>
          </p:cNvSpPr>
          <p:nvPr>
            <p:ph idx="1"/>
          </p:nvPr>
        </p:nvSpPr>
        <p:spPr>
          <a:xfrm>
            <a:off x="4366320" y="2924944"/>
            <a:ext cx="4320480" cy="2509739"/>
          </a:xfrm>
        </p:spPr>
        <p:txBody>
          <a:bodyPr/>
          <a:lstStyle/>
          <a:p>
            <a:pPr marL="0" indent="0" algn="r">
              <a:buNone/>
            </a:pPr>
            <a:r>
              <a:rPr lang="en-CA" dirty="0" smtClean="0"/>
              <a:t>Though I wish it adopted a more enlightened strategy</a:t>
            </a:r>
            <a:endParaRPr lang="en-CA" dirty="0"/>
          </a:p>
        </p:txBody>
      </p:sp>
      <p:sp>
        <p:nvSpPr>
          <p:cNvPr id="4" name="Rectangle 3"/>
          <p:cNvSpPr/>
          <p:nvPr/>
        </p:nvSpPr>
        <p:spPr>
          <a:xfrm>
            <a:off x="5527863" y="6165304"/>
            <a:ext cx="3145798" cy="369332"/>
          </a:xfrm>
          <a:prstGeom prst="rect">
            <a:avLst/>
          </a:prstGeom>
        </p:spPr>
        <p:txBody>
          <a:bodyPr wrap="none">
            <a:spAutoFit/>
          </a:bodyPr>
          <a:lstStyle/>
          <a:p>
            <a:r>
              <a:rPr lang="en-CA" dirty="0">
                <a:hlinkClick r:id="rId3"/>
              </a:rPr>
              <a:t>http://openpolicynetwork.org</a:t>
            </a:r>
            <a:r>
              <a:rPr lang="en-CA" dirty="0" smtClean="0">
                <a:hlinkClick r:id="rId3"/>
              </a:rPr>
              <a:t>/</a:t>
            </a:r>
            <a:r>
              <a:rPr lang="en-CA" dirty="0" smtClean="0"/>
              <a:t> </a:t>
            </a:r>
            <a:endParaRPr lang="en-CA" dirty="0"/>
          </a:p>
        </p:txBody>
      </p:sp>
      <p:pic>
        <p:nvPicPr>
          <p:cNvPr id="5" name="Picture 4"/>
          <p:cNvPicPr>
            <a:picLocks noChangeAspect="1"/>
          </p:cNvPicPr>
          <p:nvPr/>
        </p:nvPicPr>
        <p:blipFill>
          <a:blip r:embed="rId4"/>
          <a:stretch>
            <a:fillRect/>
          </a:stretch>
        </p:blipFill>
        <p:spPr>
          <a:xfrm>
            <a:off x="184845" y="3063845"/>
            <a:ext cx="4181475" cy="3286125"/>
          </a:xfrm>
          <a:prstGeom prst="rect">
            <a:avLst/>
          </a:prstGeom>
        </p:spPr>
      </p:pic>
    </p:spTree>
    <p:extLst>
      <p:ext uri="{BB962C8B-B14F-4D97-AF65-F5344CB8AC3E}">
        <p14:creationId xmlns:p14="http://schemas.microsoft.com/office/powerpoint/2010/main" val="981425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Autofit/>
          </a:bodyPr>
          <a:lstStyle/>
          <a:p>
            <a:pPr algn="l"/>
            <a:r>
              <a:rPr lang="en-CA" dirty="0" smtClean="0"/>
              <a:t>We need to be open, not just in the big things, but also in the little things</a:t>
            </a:r>
            <a:endParaRPr lang="en-CA" dirty="0"/>
          </a:p>
        </p:txBody>
      </p:sp>
      <p:sp>
        <p:nvSpPr>
          <p:cNvPr id="3" name="Content Placeholder 2"/>
          <p:cNvSpPr>
            <a:spLocks noGrp="1"/>
          </p:cNvSpPr>
          <p:nvPr>
            <p:ph idx="1"/>
          </p:nvPr>
        </p:nvSpPr>
        <p:spPr>
          <a:xfrm>
            <a:off x="457200" y="2492897"/>
            <a:ext cx="7571184" cy="792088"/>
          </a:xfrm>
        </p:spPr>
        <p:txBody>
          <a:bodyPr/>
          <a:lstStyle/>
          <a:p>
            <a:r>
              <a:rPr lang="en-CA" dirty="0" smtClean="0"/>
              <a:t>Embargo periods, for example</a:t>
            </a:r>
            <a:endParaRPr lang="en-CA" dirty="0"/>
          </a:p>
        </p:txBody>
      </p:sp>
      <p:pic>
        <p:nvPicPr>
          <p:cNvPr id="26626" name="Picture 2" descr="H.M.S. Leopard attacking U.S.S. Chesapeake, 18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40968"/>
            <a:ext cx="4139266" cy="28803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5272" y="6023027"/>
            <a:ext cx="8838728" cy="646331"/>
          </a:xfrm>
          <a:prstGeom prst="rect">
            <a:avLst/>
          </a:prstGeom>
        </p:spPr>
        <p:txBody>
          <a:bodyPr wrap="square">
            <a:spAutoFit/>
          </a:bodyPr>
          <a:lstStyle/>
          <a:p>
            <a:r>
              <a:rPr lang="en-CA" dirty="0">
                <a:hlinkClick r:id="rId4"/>
              </a:rPr>
              <a:t>https://www.coar-repositories.org/activities/advocacy-leadership/aligning-repository-networks-across-regions/statement-about-embargo-periods</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24374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47" y="20016"/>
            <a:ext cx="3763133" cy="4653589"/>
          </a:xfrm>
        </p:spPr>
        <p:txBody>
          <a:bodyPr>
            <a:normAutofit/>
          </a:bodyPr>
          <a:lstStyle/>
          <a:p>
            <a:pPr algn="r"/>
            <a:r>
              <a:rPr lang="en-CA" dirty="0" smtClean="0"/>
              <a:t>Open content, open access, open learning… these are not only a part of democracy, </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764704"/>
            <a:ext cx="4528131"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3698" y="4365104"/>
            <a:ext cx="8668605" cy="2123658"/>
          </a:xfrm>
          <a:prstGeom prst="rect">
            <a:avLst/>
          </a:prstGeom>
        </p:spPr>
        <p:txBody>
          <a:bodyPr wrap="square">
            <a:spAutoFit/>
          </a:bodyPr>
          <a:lstStyle/>
          <a:p>
            <a:pPr algn="r"/>
            <a:r>
              <a:rPr lang="en-CA" sz="4400" dirty="0"/>
              <a:t>they </a:t>
            </a:r>
            <a:r>
              <a:rPr lang="en-CA" sz="4400" i="1" dirty="0"/>
              <a:t>define</a:t>
            </a:r>
            <a:r>
              <a:rPr lang="en-CA" sz="4400" dirty="0"/>
              <a:t> democracy, and our system of free and open government depends upon them</a:t>
            </a:r>
          </a:p>
        </p:txBody>
      </p:sp>
      <p:sp>
        <p:nvSpPr>
          <p:cNvPr id="6" name="Rectangle 5"/>
          <p:cNvSpPr/>
          <p:nvPr/>
        </p:nvSpPr>
        <p:spPr>
          <a:xfrm>
            <a:off x="2710340" y="6488668"/>
            <a:ext cx="8118648" cy="369332"/>
          </a:xfrm>
          <a:prstGeom prst="rect">
            <a:avLst/>
          </a:prstGeom>
        </p:spPr>
        <p:txBody>
          <a:bodyPr wrap="square">
            <a:spAutoFit/>
          </a:bodyPr>
          <a:lstStyle/>
          <a:p>
            <a:r>
              <a:rPr lang="en-CA" dirty="0">
                <a:hlinkClick r:id="rId4"/>
              </a:rPr>
              <a:t>http://www.jarche.com/2014/05/a-world-of-pervasive-networks/</a:t>
            </a:r>
            <a:endParaRPr lang="en-CA" dirty="0"/>
          </a:p>
        </p:txBody>
      </p:sp>
    </p:spTree>
    <p:extLst>
      <p:ext uri="{BB962C8B-B14F-4D97-AF65-F5344CB8AC3E}">
        <p14:creationId xmlns:p14="http://schemas.microsoft.com/office/powerpoint/2010/main" val="2563212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26768" cy="2866330"/>
          </a:xfrm>
        </p:spPr>
        <p:txBody>
          <a:bodyPr>
            <a:normAutofit/>
          </a:bodyPr>
          <a:lstStyle/>
          <a:p>
            <a:pPr algn="l"/>
            <a:r>
              <a:rPr lang="en-CA" dirty="0" smtClean="0"/>
              <a:t>Meanwhile, the denials that cost is even a problem</a:t>
            </a:r>
            <a:endParaRPr lang="en-CA" dirty="0"/>
          </a:p>
        </p:txBody>
      </p:sp>
      <p:sp>
        <p:nvSpPr>
          <p:cNvPr id="3" name="Content Placeholder 2"/>
          <p:cNvSpPr>
            <a:spLocks noGrp="1"/>
          </p:cNvSpPr>
          <p:nvPr>
            <p:ph idx="1"/>
          </p:nvPr>
        </p:nvSpPr>
        <p:spPr>
          <a:xfrm>
            <a:off x="3921537" y="1844824"/>
            <a:ext cx="5040560" cy="2880320"/>
          </a:xfrm>
        </p:spPr>
        <p:txBody>
          <a:bodyPr>
            <a:normAutofit/>
          </a:bodyPr>
          <a:lstStyle/>
          <a:p>
            <a:r>
              <a:rPr lang="en-CA" dirty="0" smtClean="0"/>
              <a:t>“the </a:t>
            </a:r>
            <a:r>
              <a:rPr lang="en-CA" dirty="0"/>
              <a:t>benefits of college still outweigh the </a:t>
            </a:r>
            <a:r>
              <a:rPr lang="en-CA" dirty="0" smtClean="0"/>
              <a:t>costs”</a:t>
            </a:r>
          </a:p>
          <a:p>
            <a:r>
              <a:rPr lang="en-CA" dirty="0" smtClean="0"/>
              <a:t>“financial </a:t>
            </a:r>
            <a:r>
              <a:rPr lang="en-CA" dirty="0"/>
              <a:t>aid programs </a:t>
            </a:r>
            <a:r>
              <a:rPr lang="en-CA" dirty="0" smtClean="0"/>
              <a:t>drive college </a:t>
            </a:r>
            <a:r>
              <a:rPr lang="en-CA" dirty="0"/>
              <a:t>prices </a:t>
            </a:r>
            <a:r>
              <a:rPr lang="en-CA" dirty="0" smtClean="0"/>
              <a:t>higher”</a:t>
            </a:r>
          </a:p>
          <a:p>
            <a:r>
              <a:rPr lang="en-CA" dirty="0" smtClean="0"/>
              <a:t>Student debt overstated</a:t>
            </a:r>
          </a:p>
          <a:p>
            <a:endParaRPr lang="en-CA" dirty="0"/>
          </a:p>
        </p:txBody>
      </p:sp>
      <p:pic>
        <p:nvPicPr>
          <p:cNvPr id="4" name="Picture 3"/>
          <p:cNvPicPr>
            <a:picLocks noChangeAspect="1"/>
          </p:cNvPicPr>
          <p:nvPr/>
        </p:nvPicPr>
        <p:blipFill>
          <a:blip r:embed="rId3"/>
          <a:stretch>
            <a:fillRect/>
          </a:stretch>
        </p:blipFill>
        <p:spPr>
          <a:xfrm>
            <a:off x="527964" y="3140968"/>
            <a:ext cx="3000375" cy="3476625"/>
          </a:xfrm>
          <a:prstGeom prst="rect">
            <a:avLst/>
          </a:prstGeom>
        </p:spPr>
      </p:pic>
      <p:sp>
        <p:nvSpPr>
          <p:cNvPr id="5" name="Rectangle 4"/>
          <p:cNvSpPr/>
          <p:nvPr/>
        </p:nvSpPr>
        <p:spPr>
          <a:xfrm>
            <a:off x="3921537" y="5013176"/>
            <a:ext cx="5131976" cy="1815882"/>
          </a:xfrm>
          <a:prstGeom prst="rect">
            <a:avLst/>
          </a:prstGeom>
        </p:spPr>
        <p:txBody>
          <a:bodyPr wrap="square">
            <a:spAutoFit/>
          </a:bodyPr>
          <a:lstStyle/>
          <a:p>
            <a:r>
              <a:rPr lang="en-CA" sz="1600" dirty="0">
                <a:hlinkClick r:id="rId4"/>
              </a:rPr>
              <a:t>http://</a:t>
            </a:r>
            <a:r>
              <a:rPr lang="en-CA" sz="1600" dirty="0" smtClean="0">
                <a:hlinkClick r:id="rId4"/>
              </a:rPr>
              <a:t>www.ny.frb.org/research/current_issues/ci20-3.pdf</a:t>
            </a:r>
            <a:endParaRPr lang="en-CA" sz="1600" dirty="0" smtClean="0"/>
          </a:p>
          <a:p>
            <a:r>
              <a:rPr lang="en-CA" sz="1600" dirty="0" smtClean="0"/>
              <a:t> </a:t>
            </a:r>
          </a:p>
          <a:p>
            <a:r>
              <a:rPr lang="en-CA" sz="1600" dirty="0">
                <a:hlinkClick r:id="rId5"/>
              </a:rPr>
              <a:t>http://www.aei.org/events/2014/06/25/policies-to-puncture-the-student-loan-bubble</a:t>
            </a:r>
            <a:r>
              <a:rPr lang="en-CA" sz="1600" dirty="0" smtClean="0">
                <a:hlinkClick r:id="rId5"/>
              </a:rPr>
              <a:t>/</a:t>
            </a:r>
            <a:r>
              <a:rPr lang="en-CA" sz="1600" dirty="0" smtClean="0"/>
              <a:t> </a:t>
            </a:r>
          </a:p>
          <a:p>
            <a:endParaRPr lang="en-CA" sz="1600" dirty="0"/>
          </a:p>
          <a:p>
            <a:r>
              <a:rPr lang="en-CA" sz="1600" dirty="0">
                <a:hlinkClick r:id="rId6"/>
              </a:rPr>
              <a:t>http://</a:t>
            </a:r>
            <a:r>
              <a:rPr lang="en-CA" sz="1600" dirty="0" smtClean="0">
                <a:hlinkClick r:id="rId6"/>
              </a:rPr>
              <a:t>www.nytimes.com/2014/06/24/upshot/the-reality-of-student-debt-is-different-from-the-cliches.html</a:t>
            </a:r>
            <a:r>
              <a:rPr lang="en-CA" sz="1600" dirty="0" smtClean="0"/>
              <a:t> </a:t>
            </a:r>
            <a:endParaRPr lang="en-CA" sz="1600" dirty="0"/>
          </a:p>
        </p:txBody>
      </p:sp>
    </p:spTree>
    <p:extLst>
      <p:ext uri="{BB962C8B-B14F-4D97-AF65-F5344CB8AC3E}">
        <p14:creationId xmlns:p14="http://schemas.microsoft.com/office/powerpoint/2010/main" val="17384063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54" y="5085184"/>
            <a:ext cx="8229600" cy="1143000"/>
          </a:xfrm>
        </p:spPr>
        <p:txBody>
          <a:bodyPr>
            <a:normAutofit fontScale="90000"/>
          </a:bodyPr>
          <a:lstStyle/>
          <a:p>
            <a:pPr algn="l"/>
            <a:r>
              <a:rPr lang="en-CA" dirty="0" smtClean="0"/>
              <a:t>Stephen Downes</a:t>
            </a:r>
            <a:br>
              <a:rPr lang="en-CA" dirty="0" smtClean="0"/>
            </a:br>
            <a:r>
              <a:rPr lang="en-CA" dirty="0" smtClean="0">
                <a:hlinkClick r:id="rId2"/>
              </a:rPr>
              <a:t>http://www.downes.ca</a:t>
            </a:r>
            <a:r>
              <a:rPr lang="en-CA" dirty="0" smtClean="0"/>
              <a:t> </a:t>
            </a:r>
            <a:endParaRPr lang="en-CA" dirty="0"/>
          </a:p>
        </p:txBody>
      </p:sp>
      <p:pic>
        <p:nvPicPr>
          <p:cNvPr id="4" name="Picture 3"/>
          <p:cNvPicPr>
            <a:picLocks noChangeAspect="1"/>
          </p:cNvPicPr>
          <p:nvPr/>
        </p:nvPicPr>
        <p:blipFill>
          <a:blip r:embed="rId3"/>
          <a:stretch>
            <a:fillRect/>
          </a:stretch>
        </p:blipFill>
        <p:spPr>
          <a:xfrm>
            <a:off x="438254" y="548680"/>
            <a:ext cx="6623844" cy="4243058"/>
          </a:xfrm>
          <a:prstGeom prst="rect">
            <a:avLst/>
          </a:prstGeom>
        </p:spPr>
      </p:pic>
    </p:spTree>
    <p:extLst>
      <p:ext uri="{BB962C8B-B14F-4D97-AF65-F5344CB8AC3E}">
        <p14:creationId xmlns:p14="http://schemas.microsoft.com/office/powerpoint/2010/main" val="1210245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dirty="0" smtClean="0"/>
              <a:t>We’re told outright that money is not the problem</a:t>
            </a:r>
            <a:endParaRPr lang="en-CA" dirty="0"/>
          </a:p>
        </p:txBody>
      </p:sp>
      <p:sp>
        <p:nvSpPr>
          <p:cNvPr id="3" name="Content Placeholder 2"/>
          <p:cNvSpPr>
            <a:spLocks noGrp="1"/>
          </p:cNvSpPr>
          <p:nvPr>
            <p:ph idx="1"/>
          </p:nvPr>
        </p:nvSpPr>
        <p:spPr>
          <a:xfrm>
            <a:off x="457200" y="1600200"/>
            <a:ext cx="4762872" cy="4525963"/>
          </a:xfrm>
        </p:spPr>
        <p:txBody>
          <a:bodyPr/>
          <a:lstStyle/>
          <a:p>
            <a:pPr marL="0" indent="0">
              <a:buNone/>
            </a:pPr>
            <a:r>
              <a:rPr lang="en-CA" dirty="0" smtClean="0"/>
              <a:t>“This </a:t>
            </a:r>
            <a:r>
              <a:rPr lang="en-CA" dirty="0"/>
              <a:t>challenge is much more than an incremental program here or some fine-tuning there; it involves a culture change in how we all take more accountability for educational outcomes</a:t>
            </a:r>
            <a:r>
              <a:rPr lang="en-CA" dirty="0" smtClean="0"/>
              <a:t>.” (BMO Financial Group)</a:t>
            </a:r>
            <a:endParaRPr lang="en-CA" dirty="0"/>
          </a:p>
        </p:txBody>
      </p:sp>
      <p:pic>
        <p:nvPicPr>
          <p:cNvPr id="5122" name="Picture 2" descr="http://beta.images.theglobeandmail.com/b6f/incoming/article19285329.ece/ALTERNATES/w220/Morales13-0312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139" y="1772816"/>
            <a:ext cx="3321657"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1456" y="5661248"/>
            <a:ext cx="7700944" cy="646331"/>
          </a:xfrm>
          <a:prstGeom prst="rect">
            <a:avLst/>
          </a:prstGeom>
        </p:spPr>
        <p:txBody>
          <a:bodyPr wrap="square">
            <a:spAutoFit/>
          </a:bodyPr>
          <a:lstStyle/>
          <a:p>
            <a:r>
              <a:rPr lang="en-CA" dirty="0">
                <a:hlinkClick r:id="rId4"/>
              </a:rPr>
              <a:t>http://www.theglobeandmail.com/news/national/education/education-lab/more-money-wont-fix-need-for-change-in-education/article19309812</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727127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4442</TotalTime>
  <Words>4241</Words>
  <Application>Microsoft Office PowerPoint</Application>
  <PresentationFormat>On-screen Show (4:3)</PresentationFormat>
  <Paragraphs>569</Paragraphs>
  <Slides>80</Slides>
  <Notes>77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80</vt:i4>
      </vt:variant>
    </vt:vector>
  </HeadingPairs>
  <TitlesOfParts>
    <vt:vector size="83" baseType="lpstr">
      <vt:lpstr>Arial</vt:lpstr>
      <vt:lpstr>Calibri</vt:lpstr>
      <vt:lpstr>Office Theme</vt:lpstr>
      <vt:lpstr>Beyond Free: Open Learning in a Networked World</vt:lpstr>
      <vt:lpstr>What is the problem for which MOOCs are the solution?</vt:lpstr>
      <vt:lpstr>What is the problem MOOCs were designed to solve?</vt:lpstr>
      <vt:lpstr>We have to find innovative ways of teaching…</vt:lpstr>
      <vt:lpstr>Who gets to graduate?</vt:lpstr>
      <vt:lpstr>What is the problem for which colleges and universities are the answer?</vt:lpstr>
      <vt:lpstr>Why they are running MOOCs? What are their issues?</vt:lpstr>
      <vt:lpstr>Meanwhile, the denials that cost is even a problem</vt:lpstr>
      <vt:lpstr>We’re told outright that money is not the problem</vt:lpstr>
      <vt:lpstr>But for many, cost is the problem</vt:lpstr>
      <vt:lpstr>And debt, an even bigger problem</vt:lpstr>
      <vt:lpstr>Not only students are hurt, so are their families</vt:lpstr>
      <vt:lpstr>Meanwhile, the benefits of digital resources never materialized…</vt:lpstr>
      <vt:lpstr>That’s one cost even universities agree is a problem</vt:lpstr>
      <vt:lpstr>Of course, the journals don’t want to publish this sort of data</vt:lpstr>
      <vt:lpstr>So we see calls to recognize alternative forms of literature</vt:lpstr>
      <vt:lpstr>20 years ago: the “subversive proposal” </vt:lpstr>
      <vt:lpstr>The growth of a movement</vt:lpstr>
      <vt:lpstr>No coincidence that WWW-based was created 20 years ago as well</vt:lpstr>
      <vt:lpstr>… meanwhile, the benefits of web-based courses were never realized</vt:lpstr>
      <vt:lpstr>Calling it a ‘patent thicket’ is more than just a slight understatement</vt:lpstr>
      <vt:lpstr>The phenomenon of enclosure threatens the common heritage we thought we all owned</vt:lpstr>
      <vt:lpstr>… and it’s going to get worse</vt:lpstr>
      <vt:lpstr>Content providers do not want people to have free and open access</vt:lpstr>
      <vt:lpstr>… and their priorities are not our priorities</vt:lpstr>
      <vt:lpstr>The resistance of academic staff to open content is manifest</vt:lpstr>
      <vt:lpstr>Even at the Open Textbook Conference, scepticism prevailed</vt:lpstr>
      <vt:lpstr>There’s no end of reasons offered to use closed content…</vt:lpstr>
      <vt:lpstr>Professors who defy the university’s indifference to student costs pay the price</vt:lpstr>
      <vt:lpstr>Universities, meanwhile, disguise the unsustainable model by employing poorly paid temporary staff</vt:lpstr>
      <vt:lpstr>And they priced online learning using the same model they used to price in-class learning</vt:lpstr>
      <vt:lpstr>They see new technologies mostly as a means to make more money</vt:lpstr>
      <vt:lpstr>While the university fundraisers pursue parochial interests, open content advocates create resource networks…</vt:lpstr>
      <vt:lpstr>Open access makes a massive economic difference</vt:lpstr>
      <vt:lpstr>Creative Commons: the license is a patch, not a fix – we should be working to a world where the default is open</vt:lpstr>
      <vt:lpstr>And outside formal academia, a world of free and open resources has been unfolding…</vt:lpstr>
      <vt:lpstr>PowerPoint Presentation</vt:lpstr>
      <vt:lpstr>PowerPoint Presentation</vt:lpstr>
      <vt:lpstr>PowerPoint Presentation</vt:lpstr>
      <vt:lpstr>We are seeing what Martin Weller has called ‘the open virus’…</vt:lpstr>
      <vt:lpstr>Do we dare imagine a world of open resources beyond ‘courseware’? Beyond the traditional university model?</vt:lpstr>
      <vt:lpstr>And we are seeing a world-wide embrace of an alternative model of learning based in open content…</vt:lpstr>
      <vt:lpstr>But there’s nothing that can’t be corrupted…</vt:lpstr>
      <vt:lpstr>The free online lessons can be far from benign</vt:lpstr>
      <vt:lpstr>Don’t think that traditional universities are immune from the temptation. Events have proven that they are not.</vt:lpstr>
      <vt:lpstr>On the other hand, Schank’s solution is ridiculous…</vt:lpstr>
      <vt:lpstr>But it’s hard to resist the idea that MOOCs are moneymaking scams</vt:lpstr>
      <vt:lpstr>And the research is telling us how bad MOOCs really are…</vt:lpstr>
      <vt:lpstr>But what sort of MOOC is this research criticizing?</vt:lpstr>
      <vt:lpstr>We need to understand that MOOCs are different, that they’re not traditional courses</vt:lpstr>
      <vt:lpstr>It’s true that one thing that characterises the MOOC is the sheer scale of participation</vt:lpstr>
      <vt:lpstr>But these numbers do not tell us about the students taking MOOCs</vt:lpstr>
      <vt:lpstr>That said, other research shows that the bulk of MOOCs are created in the image of traditional courses… and have unsurprising results</vt:lpstr>
      <vt:lpstr>The retrenchment has begun with the assertion that the MOOC will not replace traditional courses</vt:lpstr>
      <vt:lpstr>And, of course, traditional education will “absorb” MOOCs</vt:lpstr>
      <vt:lpstr>The mission has shifted completely away from MOOCs and into support of the university’s prosperity</vt:lpstr>
      <vt:lpstr>They want to build a marketplace (and worse, they think it’s a new idea)</vt:lpstr>
      <vt:lpstr>This of course is the next new land rush</vt:lpstr>
      <vt:lpstr>*sigh* … Unizin</vt:lpstr>
      <vt:lpstr>Why this is important: MOOCs are not second rate and they are not disappearing of being absorbed or anything else.</vt:lpstr>
      <vt:lpstr>The ‘disruptive’ in MOOCs is not size or pedagogy or even internet (though all are changed) – it’s that they are free and open</vt:lpstr>
      <vt:lpstr>We’re beginning to see the importance of this in Matt Crosslin’s efforts to design a ‘hybrid’ MOOC</vt:lpstr>
      <vt:lpstr>But why design a hybrid?</vt:lpstr>
      <vt:lpstr>Let’s build mesh networks of people instead…</vt:lpstr>
      <vt:lpstr>Open content + conversations = learning networks</vt:lpstr>
      <vt:lpstr>The old idea that professors tell students what to believe is wrong… and we are learning more about how students learn from each other</vt:lpstr>
      <vt:lpstr>Principles for dynamic networks …</vt:lpstr>
      <vt:lpstr>Social networks as seen by Harrison C. White…</vt:lpstr>
      <vt:lpstr>The structure of the MOOC is the structure of the network; the principles of the MOOC are the principles of the network</vt:lpstr>
      <vt:lpstr>Optogenetics, connections and the diversity of the neural network</vt:lpstr>
      <vt:lpstr>Far from curriculum, we should be emphasizing diversity, experience and autonomy in learning</vt:lpstr>
      <vt:lpstr>The idea of the MOOC is not just the idea of open resources, or even open teaching … it’s about living openly</vt:lpstr>
      <vt:lpstr>Sharing with things like…</vt:lpstr>
      <vt:lpstr>Things like…</vt:lpstr>
      <vt:lpstr>The future of open is decentralized - that’s why it is being opposed</vt:lpstr>
      <vt:lpstr>That’s why internet access is being sold to the highest bidder</vt:lpstr>
      <vt:lpstr>The open content movement is beginning to address open policy</vt:lpstr>
      <vt:lpstr>We need to be open, not just in the big things, but also in the little things</vt:lpstr>
      <vt:lpstr>Open content, open access, open learning… these are not only a part of democracy, </vt:lpstr>
      <vt:lpstr>Stephen Downes http://www.downes.ca </vt:lpstr>
    </vt:vector>
  </TitlesOfParts>
  <Company>NRC-CNRC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Free: Open Learning in a Networked World</dc:title>
  <dc:creator>Downes, Stephen</dc:creator>
  <cp:lastModifiedBy>Stephen Downes</cp:lastModifiedBy>
  <cp:revision>75</cp:revision>
  <dcterms:created xsi:type="dcterms:W3CDTF">2014-07-02T18:11:53Z</dcterms:created>
  <dcterms:modified xsi:type="dcterms:W3CDTF">2014-07-08T01:44:48Z</dcterms:modified>
</cp:coreProperties>
</file>